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4" r:id="rId6"/>
    <p:sldId id="262" r:id="rId7"/>
    <p:sldId id="263" r:id="rId8"/>
    <p:sldId id="264" r:id="rId9"/>
    <p:sldId id="266" r:id="rId10"/>
    <p:sldId id="275" r:id="rId11"/>
    <p:sldId id="267" r:id="rId12"/>
    <p:sldId id="268" r:id="rId13"/>
    <p:sldId id="269" r:id="rId14"/>
    <p:sldId id="270" r:id="rId15"/>
    <p:sldId id="271" r:id="rId16"/>
    <p:sldId id="276" r:id="rId17"/>
    <p:sldId id="272" r:id="rId18"/>
    <p:sldId id="277"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3399"/>
    <a:srgbClr val="99FF33"/>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5D69A4-D0BB-4148-83EF-E2DBB402456D}" type="doc">
      <dgm:prSet loTypeId="urn:microsoft.com/office/officeart/2005/8/layout/hierarchy4" loCatId="list" qsTypeId="urn:microsoft.com/office/officeart/2005/8/quickstyle/simple1" qsCatId="simple" csTypeId="urn:microsoft.com/office/officeart/2005/8/colors/colorful1" csCatId="colorful" phldr="1"/>
      <dgm:spPr/>
      <dgm:t>
        <a:bodyPr/>
        <a:lstStyle/>
        <a:p>
          <a:endParaRPr lang="en-US"/>
        </a:p>
      </dgm:t>
    </dgm:pt>
    <dgm:pt modelId="{1BEF4C07-D27D-49B0-A63A-CB6BE17DA201}">
      <dgm:prSet phldrT="[Text]"/>
      <dgm:spPr/>
      <dgm:t>
        <a:bodyPr/>
        <a:lstStyle/>
        <a:p>
          <a:r>
            <a:rPr lang="ar-EG" dirty="0" smtClean="0"/>
            <a:t>موارد البحار والمحيطات</a:t>
          </a:r>
          <a:endParaRPr lang="en-US" dirty="0"/>
        </a:p>
      </dgm:t>
    </dgm:pt>
    <dgm:pt modelId="{5C258B41-BB42-4A38-8780-EE4B55CDC1CE}" type="parTrans" cxnId="{AC75C747-BCEB-4402-8167-8FB7261E4869}">
      <dgm:prSet/>
      <dgm:spPr/>
      <dgm:t>
        <a:bodyPr/>
        <a:lstStyle/>
        <a:p>
          <a:endParaRPr lang="en-US"/>
        </a:p>
      </dgm:t>
    </dgm:pt>
    <dgm:pt modelId="{6ADAE986-703C-4F56-9B4F-8DFCE6004BF8}" type="sibTrans" cxnId="{AC75C747-BCEB-4402-8167-8FB7261E4869}">
      <dgm:prSet/>
      <dgm:spPr/>
      <dgm:t>
        <a:bodyPr/>
        <a:lstStyle/>
        <a:p>
          <a:endParaRPr lang="en-US"/>
        </a:p>
      </dgm:t>
    </dgm:pt>
    <dgm:pt modelId="{133318D1-6A8F-4AB0-858F-39B9B213A90F}">
      <dgm:prSet phldrT="[Text]"/>
      <dgm:spPr/>
      <dgm:t>
        <a:bodyPr/>
        <a:lstStyle/>
        <a:p>
          <a:r>
            <a:rPr lang="ar-EG" dirty="0" smtClean="0"/>
            <a:t>موارد متجدده</a:t>
          </a:r>
          <a:endParaRPr lang="en-US" dirty="0"/>
        </a:p>
      </dgm:t>
    </dgm:pt>
    <dgm:pt modelId="{F6308C17-012E-4C04-B560-5F65D0D73471}" type="parTrans" cxnId="{54D2374B-0477-4153-92D4-1BCBF36EC57B}">
      <dgm:prSet/>
      <dgm:spPr/>
      <dgm:t>
        <a:bodyPr/>
        <a:lstStyle/>
        <a:p>
          <a:endParaRPr lang="en-US"/>
        </a:p>
      </dgm:t>
    </dgm:pt>
    <dgm:pt modelId="{D11FF575-86BC-4F38-B047-07477418DFAD}" type="sibTrans" cxnId="{54D2374B-0477-4153-92D4-1BCBF36EC57B}">
      <dgm:prSet/>
      <dgm:spPr/>
      <dgm:t>
        <a:bodyPr/>
        <a:lstStyle/>
        <a:p>
          <a:endParaRPr lang="en-US"/>
        </a:p>
      </dgm:t>
    </dgm:pt>
    <dgm:pt modelId="{CC76BA68-0861-4D8F-ACB6-0EF60ACA45F0}">
      <dgm:prSet phldrT="[Text]"/>
      <dgm:spPr/>
      <dgm:t>
        <a:bodyPr/>
        <a:lstStyle/>
        <a:p>
          <a:r>
            <a:rPr lang="ar-EG" dirty="0" smtClean="0"/>
            <a:t>طاقة المد والجزر</a:t>
          </a:r>
          <a:endParaRPr lang="en-US" dirty="0"/>
        </a:p>
      </dgm:t>
    </dgm:pt>
    <dgm:pt modelId="{656A1EA9-8B75-42C8-9920-45BF004EE2B8}" type="parTrans" cxnId="{74983281-E4C6-4F9E-AF52-FD630FE3EA27}">
      <dgm:prSet/>
      <dgm:spPr/>
      <dgm:t>
        <a:bodyPr/>
        <a:lstStyle/>
        <a:p>
          <a:endParaRPr lang="en-US"/>
        </a:p>
      </dgm:t>
    </dgm:pt>
    <dgm:pt modelId="{BB1F5572-EA22-4C87-B22A-235A89F96BE7}" type="sibTrans" cxnId="{74983281-E4C6-4F9E-AF52-FD630FE3EA27}">
      <dgm:prSet/>
      <dgm:spPr/>
      <dgm:t>
        <a:bodyPr/>
        <a:lstStyle/>
        <a:p>
          <a:endParaRPr lang="en-US"/>
        </a:p>
      </dgm:t>
    </dgm:pt>
    <dgm:pt modelId="{6F11135C-07F7-4B71-BE5E-4CF11F13B73E}">
      <dgm:prSet phldrT="[Text]"/>
      <dgm:spPr/>
      <dgm:t>
        <a:bodyPr/>
        <a:lstStyle/>
        <a:p>
          <a:r>
            <a:rPr lang="ar-EG" dirty="0" smtClean="0"/>
            <a:t>الأسماك والكائنات البحريه</a:t>
          </a:r>
          <a:endParaRPr lang="en-US" dirty="0"/>
        </a:p>
      </dgm:t>
    </dgm:pt>
    <dgm:pt modelId="{AB850165-992B-41B5-8562-BE0F2F68576E}" type="parTrans" cxnId="{CCAEE1AF-2FE5-4D35-95D5-1ABEE7E86EFA}">
      <dgm:prSet/>
      <dgm:spPr/>
      <dgm:t>
        <a:bodyPr/>
        <a:lstStyle/>
        <a:p>
          <a:endParaRPr lang="en-US"/>
        </a:p>
      </dgm:t>
    </dgm:pt>
    <dgm:pt modelId="{96C25E5D-1DEC-4269-8C80-F5FA96751670}" type="sibTrans" cxnId="{CCAEE1AF-2FE5-4D35-95D5-1ABEE7E86EFA}">
      <dgm:prSet/>
      <dgm:spPr/>
      <dgm:t>
        <a:bodyPr/>
        <a:lstStyle/>
        <a:p>
          <a:endParaRPr lang="en-US"/>
        </a:p>
      </dgm:t>
    </dgm:pt>
    <dgm:pt modelId="{6E8F3C5D-0B50-414C-8E05-99FEE248E338}">
      <dgm:prSet phldrT="[Text]"/>
      <dgm:spPr/>
      <dgm:t>
        <a:bodyPr/>
        <a:lstStyle/>
        <a:p>
          <a:r>
            <a:rPr lang="ar-EG" dirty="0" smtClean="0"/>
            <a:t>موارد غير متجدده</a:t>
          </a:r>
          <a:endParaRPr lang="en-US" dirty="0"/>
        </a:p>
      </dgm:t>
    </dgm:pt>
    <dgm:pt modelId="{FD54A6E0-F17D-4770-B6BF-7608B4E3A7D8}" type="parTrans" cxnId="{EED1158D-B111-4E62-A58A-D9517BC814F9}">
      <dgm:prSet/>
      <dgm:spPr/>
      <dgm:t>
        <a:bodyPr/>
        <a:lstStyle/>
        <a:p>
          <a:endParaRPr lang="en-US"/>
        </a:p>
      </dgm:t>
    </dgm:pt>
    <dgm:pt modelId="{6F68ACBE-B8D5-4114-8D0F-F13A366B9FF1}" type="sibTrans" cxnId="{EED1158D-B111-4E62-A58A-D9517BC814F9}">
      <dgm:prSet/>
      <dgm:spPr/>
      <dgm:t>
        <a:bodyPr/>
        <a:lstStyle/>
        <a:p>
          <a:endParaRPr lang="en-US"/>
        </a:p>
      </dgm:t>
    </dgm:pt>
    <dgm:pt modelId="{88B221A7-D23C-4CED-B4AB-D0B895FF2C10}">
      <dgm:prSet phldrT="[Text]"/>
      <dgm:spPr/>
      <dgm:t>
        <a:bodyPr/>
        <a:lstStyle/>
        <a:p>
          <a:r>
            <a:rPr lang="ar-EG" dirty="0" smtClean="0"/>
            <a:t>المعادن – البترول - الرمل</a:t>
          </a:r>
          <a:endParaRPr lang="en-US" dirty="0"/>
        </a:p>
      </dgm:t>
    </dgm:pt>
    <dgm:pt modelId="{3ACFDFDD-390D-4CC0-B175-05952821346B}" type="parTrans" cxnId="{0471D989-8DE5-48B0-B45B-898CA4E30F96}">
      <dgm:prSet/>
      <dgm:spPr/>
      <dgm:t>
        <a:bodyPr/>
        <a:lstStyle/>
        <a:p>
          <a:endParaRPr lang="en-US"/>
        </a:p>
      </dgm:t>
    </dgm:pt>
    <dgm:pt modelId="{B6994200-AA15-4134-9334-AA860B45337E}" type="sibTrans" cxnId="{0471D989-8DE5-48B0-B45B-898CA4E30F96}">
      <dgm:prSet/>
      <dgm:spPr/>
      <dgm:t>
        <a:bodyPr/>
        <a:lstStyle/>
        <a:p>
          <a:endParaRPr lang="en-US"/>
        </a:p>
      </dgm:t>
    </dgm:pt>
    <dgm:pt modelId="{C40C136E-7547-45F7-9A06-966E2FC86FE8}" type="pres">
      <dgm:prSet presAssocID="{8A5D69A4-D0BB-4148-83EF-E2DBB402456D}" presName="Name0" presStyleCnt="0">
        <dgm:presLayoutVars>
          <dgm:chPref val="1"/>
          <dgm:dir/>
          <dgm:animOne val="branch"/>
          <dgm:animLvl val="lvl"/>
          <dgm:resizeHandles/>
        </dgm:presLayoutVars>
      </dgm:prSet>
      <dgm:spPr/>
      <dgm:t>
        <a:bodyPr/>
        <a:lstStyle/>
        <a:p>
          <a:endParaRPr lang="en-US"/>
        </a:p>
      </dgm:t>
    </dgm:pt>
    <dgm:pt modelId="{EB8B3551-E51F-43A0-91E7-6A86ACC4AC5C}" type="pres">
      <dgm:prSet presAssocID="{1BEF4C07-D27D-49B0-A63A-CB6BE17DA201}" presName="vertOne" presStyleCnt="0"/>
      <dgm:spPr/>
    </dgm:pt>
    <dgm:pt modelId="{6C1E643C-BBE1-4216-95BF-3446B64E35C9}" type="pres">
      <dgm:prSet presAssocID="{1BEF4C07-D27D-49B0-A63A-CB6BE17DA201}" presName="txOne" presStyleLbl="node0" presStyleIdx="0" presStyleCnt="1" custLinFactNeighborX="-1986" custLinFactNeighborY="-53577">
        <dgm:presLayoutVars>
          <dgm:chPref val="3"/>
        </dgm:presLayoutVars>
      </dgm:prSet>
      <dgm:spPr/>
      <dgm:t>
        <a:bodyPr/>
        <a:lstStyle/>
        <a:p>
          <a:endParaRPr lang="en-US"/>
        </a:p>
      </dgm:t>
    </dgm:pt>
    <dgm:pt modelId="{D9D12E1E-76DD-4040-816F-853187AA375C}" type="pres">
      <dgm:prSet presAssocID="{1BEF4C07-D27D-49B0-A63A-CB6BE17DA201}" presName="parTransOne" presStyleCnt="0"/>
      <dgm:spPr/>
    </dgm:pt>
    <dgm:pt modelId="{B66871CE-B8A1-492B-B676-121AC88BABD6}" type="pres">
      <dgm:prSet presAssocID="{1BEF4C07-D27D-49B0-A63A-CB6BE17DA201}" presName="horzOne" presStyleCnt="0"/>
      <dgm:spPr/>
    </dgm:pt>
    <dgm:pt modelId="{26EEE70D-E20E-478A-A432-A38FF53AC922}" type="pres">
      <dgm:prSet presAssocID="{133318D1-6A8F-4AB0-858F-39B9B213A90F}" presName="vertTwo" presStyleCnt="0"/>
      <dgm:spPr/>
    </dgm:pt>
    <dgm:pt modelId="{49BA0E98-CD3D-4B8E-A447-07FC977EEAB2}" type="pres">
      <dgm:prSet presAssocID="{133318D1-6A8F-4AB0-858F-39B9B213A90F}" presName="txTwo" presStyleLbl="node2" presStyleIdx="0" presStyleCnt="2">
        <dgm:presLayoutVars>
          <dgm:chPref val="3"/>
        </dgm:presLayoutVars>
      </dgm:prSet>
      <dgm:spPr/>
      <dgm:t>
        <a:bodyPr/>
        <a:lstStyle/>
        <a:p>
          <a:endParaRPr lang="en-US"/>
        </a:p>
      </dgm:t>
    </dgm:pt>
    <dgm:pt modelId="{C1622FEB-4F84-43CE-91B0-FAF2286FB862}" type="pres">
      <dgm:prSet presAssocID="{133318D1-6A8F-4AB0-858F-39B9B213A90F}" presName="parTransTwo" presStyleCnt="0"/>
      <dgm:spPr/>
    </dgm:pt>
    <dgm:pt modelId="{E208DD09-99B2-47EA-8449-6F449535FFD4}" type="pres">
      <dgm:prSet presAssocID="{133318D1-6A8F-4AB0-858F-39B9B213A90F}" presName="horzTwo" presStyleCnt="0"/>
      <dgm:spPr/>
    </dgm:pt>
    <dgm:pt modelId="{C681F669-4BC3-4A6D-9FC9-521DBCE64E4D}" type="pres">
      <dgm:prSet presAssocID="{CC76BA68-0861-4D8F-ACB6-0EF60ACA45F0}" presName="vertThree" presStyleCnt="0"/>
      <dgm:spPr/>
    </dgm:pt>
    <dgm:pt modelId="{1B721516-F482-4B6B-8099-AE7A1295AFC5}" type="pres">
      <dgm:prSet presAssocID="{CC76BA68-0861-4D8F-ACB6-0EF60ACA45F0}" presName="txThree" presStyleLbl="node3" presStyleIdx="0" presStyleCnt="3">
        <dgm:presLayoutVars>
          <dgm:chPref val="3"/>
        </dgm:presLayoutVars>
      </dgm:prSet>
      <dgm:spPr/>
      <dgm:t>
        <a:bodyPr/>
        <a:lstStyle/>
        <a:p>
          <a:endParaRPr lang="en-US"/>
        </a:p>
      </dgm:t>
    </dgm:pt>
    <dgm:pt modelId="{F7601CC2-156B-44E7-9EB2-163BAFAB9613}" type="pres">
      <dgm:prSet presAssocID="{CC76BA68-0861-4D8F-ACB6-0EF60ACA45F0}" presName="horzThree" presStyleCnt="0"/>
      <dgm:spPr/>
    </dgm:pt>
    <dgm:pt modelId="{341A7934-9DBA-4B64-A002-69FE7F3582BA}" type="pres">
      <dgm:prSet presAssocID="{BB1F5572-EA22-4C87-B22A-235A89F96BE7}" presName="sibSpaceThree" presStyleCnt="0"/>
      <dgm:spPr/>
    </dgm:pt>
    <dgm:pt modelId="{0837A626-8FC0-49C8-8E5D-6F911A3B6A16}" type="pres">
      <dgm:prSet presAssocID="{6F11135C-07F7-4B71-BE5E-4CF11F13B73E}" presName="vertThree" presStyleCnt="0"/>
      <dgm:spPr/>
    </dgm:pt>
    <dgm:pt modelId="{FDC828A6-53AD-4F3E-B298-9F9FE2013DA8}" type="pres">
      <dgm:prSet presAssocID="{6F11135C-07F7-4B71-BE5E-4CF11F13B73E}" presName="txThree" presStyleLbl="node3" presStyleIdx="1" presStyleCnt="3">
        <dgm:presLayoutVars>
          <dgm:chPref val="3"/>
        </dgm:presLayoutVars>
      </dgm:prSet>
      <dgm:spPr/>
      <dgm:t>
        <a:bodyPr/>
        <a:lstStyle/>
        <a:p>
          <a:endParaRPr lang="en-US"/>
        </a:p>
      </dgm:t>
    </dgm:pt>
    <dgm:pt modelId="{27F90EA0-D4CF-4900-B6F2-8A463F741F08}" type="pres">
      <dgm:prSet presAssocID="{6F11135C-07F7-4B71-BE5E-4CF11F13B73E}" presName="horzThree" presStyleCnt="0"/>
      <dgm:spPr/>
    </dgm:pt>
    <dgm:pt modelId="{397D3767-96DB-4B3F-BA65-0189B4D2D015}" type="pres">
      <dgm:prSet presAssocID="{D11FF575-86BC-4F38-B047-07477418DFAD}" presName="sibSpaceTwo" presStyleCnt="0"/>
      <dgm:spPr/>
    </dgm:pt>
    <dgm:pt modelId="{FE884AFB-B6DA-4BAF-8DD1-E9C0F8003EA2}" type="pres">
      <dgm:prSet presAssocID="{6E8F3C5D-0B50-414C-8E05-99FEE248E338}" presName="vertTwo" presStyleCnt="0"/>
      <dgm:spPr/>
    </dgm:pt>
    <dgm:pt modelId="{4C67FC1F-CABE-45CC-B8BF-B985B26383DC}" type="pres">
      <dgm:prSet presAssocID="{6E8F3C5D-0B50-414C-8E05-99FEE248E338}" presName="txTwo" presStyleLbl="node2" presStyleIdx="1" presStyleCnt="2">
        <dgm:presLayoutVars>
          <dgm:chPref val="3"/>
        </dgm:presLayoutVars>
      </dgm:prSet>
      <dgm:spPr/>
      <dgm:t>
        <a:bodyPr/>
        <a:lstStyle/>
        <a:p>
          <a:endParaRPr lang="en-US"/>
        </a:p>
      </dgm:t>
    </dgm:pt>
    <dgm:pt modelId="{2F215EFE-9430-4067-9EEC-9C7105BA4F7E}" type="pres">
      <dgm:prSet presAssocID="{6E8F3C5D-0B50-414C-8E05-99FEE248E338}" presName="parTransTwo" presStyleCnt="0"/>
      <dgm:spPr/>
    </dgm:pt>
    <dgm:pt modelId="{8ADB20E2-CF3E-4395-8AD4-627CDE3AF833}" type="pres">
      <dgm:prSet presAssocID="{6E8F3C5D-0B50-414C-8E05-99FEE248E338}" presName="horzTwo" presStyleCnt="0"/>
      <dgm:spPr/>
    </dgm:pt>
    <dgm:pt modelId="{27592D9B-BAB0-44B5-A11F-574F2889DC4B}" type="pres">
      <dgm:prSet presAssocID="{88B221A7-D23C-4CED-B4AB-D0B895FF2C10}" presName="vertThree" presStyleCnt="0"/>
      <dgm:spPr/>
    </dgm:pt>
    <dgm:pt modelId="{B05C10D2-F08A-46AD-AFBB-602FA0F73F02}" type="pres">
      <dgm:prSet presAssocID="{88B221A7-D23C-4CED-B4AB-D0B895FF2C10}" presName="txThree" presStyleLbl="node3" presStyleIdx="2" presStyleCnt="3">
        <dgm:presLayoutVars>
          <dgm:chPref val="3"/>
        </dgm:presLayoutVars>
      </dgm:prSet>
      <dgm:spPr/>
      <dgm:t>
        <a:bodyPr/>
        <a:lstStyle/>
        <a:p>
          <a:endParaRPr lang="en-US"/>
        </a:p>
      </dgm:t>
    </dgm:pt>
    <dgm:pt modelId="{6D18E450-6EEF-463A-A3D1-C5E9BDC77B15}" type="pres">
      <dgm:prSet presAssocID="{88B221A7-D23C-4CED-B4AB-D0B895FF2C10}" presName="horzThree" presStyleCnt="0"/>
      <dgm:spPr/>
    </dgm:pt>
  </dgm:ptLst>
  <dgm:cxnLst>
    <dgm:cxn modelId="{54D2374B-0477-4153-92D4-1BCBF36EC57B}" srcId="{1BEF4C07-D27D-49B0-A63A-CB6BE17DA201}" destId="{133318D1-6A8F-4AB0-858F-39B9B213A90F}" srcOrd="0" destOrd="0" parTransId="{F6308C17-012E-4C04-B560-5F65D0D73471}" sibTransId="{D11FF575-86BC-4F38-B047-07477418DFAD}"/>
    <dgm:cxn modelId="{965CA836-E893-4F19-99E1-3B86E049012C}" type="presOf" srcId="{1BEF4C07-D27D-49B0-A63A-CB6BE17DA201}" destId="{6C1E643C-BBE1-4216-95BF-3446B64E35C9}" srcOrd="0" destOrd="0" presId="urn:microsoft.com/office/officeart/2005/8/layout/hierarchy4"/>
    <dgm:cxn modelId="{A81A25A3-83D6-4283-BB28-0CAE3D4DB5CF}" type="presOf" srcId="{6E8F3C5D-0B50-414C-8E05-99FEE248E338}" destId="{4C67FC1F-CABE-45CC-B8BF-B985B26383DC}" srcOrd="0" destOrd="0" presId="urn:microsoft.com/office/officeart/2005/8/layout/hierarchy4"/>
    <dgm:cxn modelId="{74983281-E4C6-4F9E-AF52-FD630FE3EA27}" srcId="{133318D1-6A8F-4AB0-858F-39B9B213A90F}" destId="{CC76BA68-0861-4D8F-ACB6-0EF60ACA45F0}" srcOrd="0" destOrd="0" parTransId="{656A1EA9-8B75-42C8-9920-45BF004EE2B8}" sibTransId="{BB1F5572-EA22-4C87-B22A-235A89F96BE7}"/>
    <dgm:cxn modelId="{9578B259-65EC-4EA3-ACA9-48C9E7A39084}" type="presOf" srcId="{6F11135C-07F7-4B71-BE5E-4CF11F13B73E}" destId="{FDC828A6-53AD-4F3E-B298-9F9FE2013DA8}" srcOrd="0" destOrd="0" presId="urn:microsoft.com/office/officeart/2005/8/layout/hierarchy4"/>
    <dgm:cxn modelId="{AE6C52E8-4447-4311-BA9A-1F6BEE7F8054}" type="presOf" srcId="{CC76BA68-0861-4D8F-ACB6-0EF60ACA45F0}" destId="{1B721516-F482-4B6B-8099-AE7A1295AFC5}" srcOrd="0" destOrd="0" presId="urn:microsoft.com/office/officeart/2005/8/layout/hierarchy4"/>
    <dgm:cxn modelId="{AC75C747-BCEB-4402-8167-8FB7261E4869}" srcId="{8A5D69A4-D0BB-4148-83EF-E2DBB402456D}" destId="{1BEF4C07-D27D-49B0-A63A-CB6BE17DA201}" srcOrd="0" destOrd="0" parTransId="{5C258B41-BB42-4A38-8780-EE4B55CDC1CE}" sibTransId="{6ADAE986-703C-4F56-9B4F-8DFCE6004BF8}"/>
    <dgm:cxn modelId="{EED1158D-B111-4E62-A58A-D9517BC814F9}" srcId="{1BEF4C07-D27D-49B0-A63A-CB6BE17DA201}" destId="{6E8F3C5D-0B50-414C-8E05-99FEE248E338}" srcOrd="1" destOrd="0" parTransId="{FD54A6E0-F17D-4770-B6BF-7608B4E3A7D8}" sibTransId="{6F68ACBE-B8D5-4114-8D0F-F13A366B9FF1}"/>
    <dgm:cxn modelId="{403644F4-5DE2-4B16-AA4A-CE4C54BD4331}" type="presOf" srcId="{133318D1-6A8F-4AB0-858F-39B9B213A90F}" destId="{49BA0E98-CD3D-4B8E-A447-07FC977EEAB2}" srcOrd="0" destOrd="0" presId="urn:microsoft.com/office/officeart/2005/8/layout/hierarchy4"/>
    <dgm:cxn modelId="{AC0700B3-071B-4E2A-806C-55859C610985}" type="presOf" srcId="{8A5D69A4-D0BB-4148-83EF-E2DBB402456D}" destId="{C40C136E-7547-45F7-9A06-966E2FC86FE8}" srcOrd="0" destOrd="0" presId="urn:microsoft.com/office/officeart/2005/8/layout/hierarchy4"/>
    <dgm:cxn modelId="{CCAEE1AF-2FE5-4D35-95D5-1ABEE7E86EFA}" srcId="{133318D1-6A8F-4AB0-858F-39B9B213A90F}" destId="{6F11135C-07F7-4B71-BE5E-4CF11F13B73E}" srcOrd="1" destOrd="0" parTransId="{AB850165-992B-41B5-8562-BE0F2F68576E}" sibTransId="{96C25E5D-1DEC-4269-8C80-F5FA96751670}"/>
    <dgm:cxn modelId="{0471D989-8DE5-48B0-B45B-898CA4E30F96}" srcId="{6E8F3C5D-0B50-414C-8E05-99FEE248E338}" destId="{88B221A7-D23C-4CED-B4AB-D0B895FF2C10}" srcOrd="0" destOrd="0" parTransId="{3ACFDFDD-390D-4CC0-B175-05952821346B}" sibTransId="{B6994200-AA15-4134-9334-AA860B45337E}"/>
    <dgm:cxn modelId="{A3096A10-B7AB-466D-B930-835CC23293B5}" type="presOf" srcId="{88B221A7-D23C-4CED-B4AB-D0B895FF2C10}" destId="{B05C10D2-F08A-46AD-AFBB-602FA0F73F02}" srcOrd="0" destOrd="0" presId="urn:microsoft.com/office/officeart/2005/8/layout/hierarchy4"/>
    <dgm:cxn modelId="{5A883656-2168-4539-A514-C5AC7EDC9FF1}" type="presParOf" srcId="{C40C136E-7547-45F7-9A06-966E2FC86FE8}" destId="{EB8B3551-E51F-43A0-91E7-6A86ACC4AC5C}" srcOrd="0" destOrd="0" presId="urn:microsoft.com/office/officeart/2005/8/layout/hierarchy4"/>
    <dgm:cxn modelId="{76392EB8-6B9F-4E90-9614-B703770D7F95}" type="presParOf" srcId="{EB8B3551-E51F-43A0-91E7-6A86ACC4AC5C}" destId="{6C1E643C-BBE1-4216-95BF-3446B64E35C9}" srcOrd="0" destOrd="0" presId="urn:microsoft.com/office/officeart/2005/8/layout/hierarchy4"/>
    <dgm:cxn modelId="{2A310449-CF80-4854-B2F4-6C75559A4B02}" type="presParOf" srcId="{EB8B3551-E51F-43A0-91E7-6A86ACC4AC5C}" destId="{D9D12E1E-76DD-4040-816F-853187AA375C}" srcOrd="1" destOrd="0" presId="urn:microsoft.com/office/officeart/2005/8/layout/hierarchy4"/>
    <dgm:cxn modelId="{9BE3F4BE-7CC5-4326-9F06-761B0F367525}" type="presParOf" srcId="{EB8B3551-E51F-43A0-91E7-6A86ACC4AC5C}" destId="{B66871CE-B8A1-492B-B676-121AC88BABD6}" srcOrd="2" destOrd="0" presId="urn:microsoft.com/office/officeart/2005/8/layout/hierarchy4"/>
    <dgm:cxn modelId="{88F78D3D-A40A-43F1-A38F-2E0F202EE0E6}" type="presParOf" srcId="{B66871CE-B8A1-492B-B676-121AC88BABD6}" destId="{26EEE70D-E20E-478A-A432-A38FF53AC922}" srcOrd="0" destOrd="0" presId="urn:microsoft.com/office/officeart/2005/8/layout/hierarchy4"/>
    <dgm:cxn modelId="{6B13524C-2A15-4432-84BB-91F182B573B4}" type="presParOf" srcId="{26EEE70D-E20E-478A-A432-A38FF53AC922}" destId="{49BA0E98-CD3D-4B8E-A447-07FC977EEAB2}" srcOrd="0" destOrd="0" presId="urn:microsoft.com/office/officeart/2005/8/layout/hierarchy4"/>
    <dgm:cxn modelId="{9A3B6678-C445-458B-8D3B-30C04AF8ED5C}" type="presParOf" srcId="{26EEE70D-E20E-478A-A432-A38FF53AC922}" destId="{C1622FEB-4F84-43CE-91B0-FAF2286FB862}" srcOrd="1" destOrd="0" presId="urn:microsoft.com/office/officeart/2005/8/layout/hierarchy4"/>
    <dgm:cxn modelId="{96AEFA25-E949-43AD-A55F-F3A7B7A83013}" type="presParOf" srcId="{26EEE70D-E20E-478A-A432-A38FF53AC922}" destId="{E208DD09-99B2-47EA-8449-6F449535FFD4}" srcOrd="2" destOrd="0" presId="urn:microsoft.com/office/officeart/2005/8/layout/hierarchy4"/>
    <dgm:cxn modelId="{4E4EA82B-B935-4CE6-B202-A53F232D4C5E}" type="presParOf" srcId="{E208DD09-99B2-47EA-8449-6F449535FFD4}" destId="{C681F669-4BC3-4A6D-9FC9-521DBCE64E4D}" srcOrd="0" destOrd="0" presId="urn:microsoft.com/office/officeart/2005/8/layout/hierarchy4"/>
    <dgm:cxn modelId="{5BD2025F-E5A7-4C8E-9C95-EB5026486754}" type="presParOf" srcId="{C681F669-4BC3-4A6D-9FC9-521DBCE64E4D}" destId="{1B721516-F482-4B6B-8099-AE7A1295AFC5}" srcOrd="0" destOrd="0" presId="urn:microsoft.com/office/officeart/2005/8/layout/hierarchy4"/>
    <dgm:cxn modelId="{DF17B4F6-0B8D-4D40-8857-91B0D47054A5}" type="presParOf" srcId="{C681F669-4BC3-4A6D-9FC9-521DBCE64E4D}" destId="{F7601CC2-156B-44E7-9EB2-163BAFAB9613}" srcOrd="1" destOrd="0" presId="urn:microsoft.com/office/officeart/2005/8/layout/hierarchy4"/>
    <dgm:cxn modelId="{BD2FE4CC-5A8A-4DAB-91C5-89C43C0097AB}" type="presParOf" srcId="{E208DD09-99B2-47EA-8449-6F449535FFD4}" destId="{341A7934-9DBA-4B64-A002-69FE7F3582BA}" srcOrd="1" destOrd="0" presId="urn:microsoft.com/office/officeart/2005/8/layout/hierarchy4"/>
    <dgm:cxn modelId="{FF9258F4-F487-4C83-BBA2-8FBD6B2E5EE1}" type="presParOf" srcId="{E208DD09-99B2-47EA-8449-6F449535FFD4}" destId="{0837A626-8FC0-49C8-8E5D-6F911A3B6A16}" srcOrd="2" destOrd="0" presId="urn:microsoft.com/office/officeart/2005/8/layout/hierarchy4"/>
    <dgm:cxn modelId="{C8F221BD-0B67-43A3-BA09-9D1AA7EE48FE}" type="presParOf" srcId="{0837A626-8FC0-49C8-8E5D-6F911A3B6A16}" destId="{FDC828A6-53AD-4F3E-B298-9F9FE2013DA8}" srcOrd="0" destOrd="0" presId="urn:microsoft.com/office/officeart/2005/8/layout/hierarchy4"/>
    <dgm:cxn modelId="{A45FC1FC-2F15-4C51-8057-E40097597AED}" type="presParOf" srcId="{0837A626-8FC0-49C8-8E5D-6F911A3B6A16}" destId="{27F90EA0-D4CF-4900-B6F2-8A463F741F08}" srcOrd="1" destOrd="0" presId="urn:microsoft.com/office/officeart/2005/8/layout/hierarchy4"/>
    <dgm:cxn modelId="{BB8A3348-8CE4-446F-A3DA-3823B4595FA3}" type="presParOf" srcId="{B66871CE-B8A1-492B-B676-121AC88BABD6}" destId="{397D3767-96DB-4B3F-BA65-0189B4D2D015}" srcOrd="1" destOrd="0" presId="urn:microsoft.com/office/officeart/2005/8/layout/hierarchy4"/>
    <dgm:cxn modelId="{D20893F9-95F5-4F2B-B18A-4C3AEB3111CE}" type="presParOf" srcId="{B66871CE-B8A1-492B-B676-121AC88BABD6}" destId="{FE884AFB-B6DA-4BAF-8DD1-E9C0F8003EA2}" srcOrd="2" destOrd="0" presId="urn:microsoft.com/office/officeart/2005/8/layout/hierarchy4"/>
    <dgm:cxn modelId="{E33DF6BF-8548-4CAC-B90D-B6571897378F}" type="presParOf" srcId="{FE884AFB-B6DA-4BAF-8DD1-E9C0F8003EA2}" destId="{4C67FC1F-CABE-45CC-B8BF-B985B26383DC}" srcOrd="0" destOrd="0" presId="urn:microsoft.com/office/officeart/2005/8/layout/hierarchy4"/>
    <dgm:cxn modelId="{BE407F1C-04AA-4E8C-BDB4-8C28AD691232}" type="presParOf" srcId="{FE884AFB-B6DA-4BAF-8DD1-E9C0F8003EA2}" destId="{2F215EFE-9430-4067-9EEC-9C7105BA4F7E}" srcOrd="1" destOrd="0" presId="urn:microsoft.com/office/officeart/2005/8/layout/hierarchy4"/>
    <dgm:cxn modelId="{2DCB2AC7-11F9-40DD-B2F1-F761BA6046CE}" type="presParOf" srcId="{FE884AFB-B6DA-4BAF-8DD1-E9C0F8003EA2}" destId="{8ADB20E2-CF3E-4395-8AD4-627CDE3AF833}" srcOrd="2" destOrd="0" presId="urn:microsoft.com/office/officeart/2005/8/layout/hierarchy4"/>
    <dgm:cxn modelId="{259FE578-52B2-403A-B173-8AF4BA4146B5}" type="presParOf" srcId="{8ADB20E2-CF3E-4395-8AD4-627CDE3AF833}" destId="{27592D9B-BAB0-44B5-A11F-574F2889DC4B}" srcOrd="0" destOrd="0" presId="urn:microsoft.com/office/officeart/2005/8/layout/hierarchy4"/>
    <dgm:cxn modelId="{63E5B787-567E-46D7-9C68-1678889A958D}" type="presParOf" srcId="{27592D9B-BAB0-44B5-A11F-574F2889DC4B}" destId="{B05C10D2-F08A-46AD-AFBB-602FA0F73F02}" srcOrd="0" destOrd="0" presId="urn:microsoft.com/office/officeart/2005/8/layout/hierarchy4"/>
    <dgm:cxn modelId="{B53BEF9D-8FFA-4D90-AA28-27D08FA7F915}" type="presParOf" srcId="{27592D9B-BAB0-44B5-A11F-574F2889DC4B}" destId="{6D18E450-6EEF-463A-A3D1-C5E9BDC77B15}"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1E643C-BBE1-4216-95BF-3446B64E35C9}">
      <dsp:nvSpPr>
        <dsp:cNvPr id="0" name=""/>
        <dsp:cNvSpPr/>
      </dsp:nvSpPr>
      <dsp:spPr>
        <a:xfrm>
          <a:off x="0" y="0"/>
          <a:ext cx="6094601"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a:lnSpc>
              <a:spcPct val="90000"/>
            </a:lnSpc>
            <a:spcBef>
              <a:spcPct val="0"/>
            </a:spcBef>
            <a:spcAft>
              <a:spcPct val="35000"/>
            </a:spcAft>
          </a:pPr>
          <a:r>
            <a:rPr lang="ar-EG" sz="5500" kern="1200" dirty="0" smtClean="0"/>
            <a:t>موارد البحار والمحيطات</a:t>
          </a:r>
          <a:endParaRPr lang="en-US" sz="5500" kern="1200" dirty="0"/>
        </a:p>
      </dsp:txBody>
      <dsp:txXfrm>
        <a:off x="37546" y="37546"/>
        <a:ext cx="6019509" cy="1206814"/>
      </dsp:txXfrm>
    </dsp:sp>
    <dsp:sp modelId="{49BA0E98-CD3D-4B8E-A447-07FC977EEAB2}">
      <dsp:nvSpPr>
        <dsp:cNvPr id="0" name=""/>
        <dsp:cNvSpPr/>
      </dsp:nvSpPr>
      <dsp:spPr>
        <a:xfrm>
          <a:off x="699" y="1391046"/>
          <a:ext cx="3981182" cy="128190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ar-EG" sz="3400" kern="1200" dirty="0" smtClean="0"/>
            <a:t>موارد متجدده</a:t>
          </a:r>
          <a:endParaRPr lang="en-US" sz="3400" kern="1200" dirty="0"/>
        </a:p>
      </dsp:txBody>
      <dsp:txXfrm>
        <a:off x="38245" y="1428592"/>
        <a:ext cx="3906090" cy="1206814"/>
      </dsp:txXfrm>
    </dsp:sp>
    <dsp:sp modelId="{1B721516-F482-4B6B-8099-AE7A1295AFC5}">
      <dsp:nvSpPr>
        <dsp:cNvPr id="0" name=""/>
        <dsp:cNvSpPr/>
      </dsp:nvSpPr>
      <dsp:spPr>
        <a:xfrm>
          <a:off x="699" y="2780633"/>
          <a:ext cx="1949648" cy="128190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EG" sz="2500" kern="1200" dirty="0" smtClean="0"/>
            <a:t>طاقة المد والجزر</a:t>
          </a:r>
          <a:endParaRPr lang="en-US" sz="2500" kern="1200" dirty="0"/>
        </a:p>
      </dsp:txBody>
      <dsp:txXfrm>
        <a:off x="38245" y="2818179"/>
        <a:ext cx="1874556" cy="1206814"/>
      </dsp:txXfrm>
    </dsp:sp>
    <dsp:sp modelId="{FDC828A6-53AD-4F3E-B298-9F9FE2013DA8}">
      <dsp:nvSpPr>
        <dsp:cNvPr id="0" name=""/>
        <dsp:cNvSpPr/>
      </dsp:nvSpPr>
      <dsp:spPr>
        <a:xfrm>
          <a:off x="2032233" y="2780633"/>
          <a:ext cx="1949648" cy="128190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EG" sz="2500" kern="1200" dirty="0" smtClean="0"/>
            <a:t>الأسماك والكائنات البحريه</a:t>
          </a:r>
          <a:endParaRPr lang="en-US" sz="2500" kern="1200" dirty="0"/>
        </a:p>
      </dsp:txBody>
      <dsp:txXfrm>
        <a:off x="2069779" y="2818179"/>
        <a:ext cx="1874556" cy="1206814"/>
      </dsp:txXfrm>
    </dsp:sp>
    <dsp:sp modelId="{4C67FC1F-CABE-45CC-B8BF-B985B26383DC}">
      <dsp:nvSpPr>
        <dsp:cNvPr id="0" name=""/>
        <dsp:cNvSpPr/>
      </dsp:nvSpPr>
      <dsp:spPr>
        <a:xfrm>
          <a:off x="4145652" y="1391046"/>
          <a:ext cx="1949648" cy="128190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ar-EG" sz="3400" kern="1200" dirty="0" smtClean="0"/>
            <a:t>موارد غير متجدده</a:t>
          </a:r>
          <a:endParaRPr lang="en-US" sz="3400" kern="1200" dirty="0"/>
        </a:p>
      </dsp:txBody>
      <dsp:txXfrm>
        <a:off x="4183198" y="1428592"/>
        <a:ext cx="1874556" cy="1206814"/>
      </dsp:txXfrm>
    </dsp:sp>
    <dsp:sp modelId="{B05C10D2-F08A-46AD-AFBB-602FA0F73F02}">
      <dsp:nvSpPr>
        <dsp:cNvPr id="0" name=""/>
        <dsp:cNvSpPr/>
      </dsp:nvSpPr>
      <dsp:spPr>
        <a:xfrm>
          <a:off x="4145652" y="2780633"/>
          <a:ext cx="1949648" cy="128190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EG" sz="2500" kern="1200" dirty="0" smtClean="0"/>
            <a:t>المعادن – البترول - الرمل</a:t>
          </a:r>
          <a:endParaRPr lang="en-US" sz="2500" kern="1200" dirty="0"/>
        </a:p>
      </dsp:txBody>
      <dsp:txXfrm>
        <a:off x="4183198" y="2818179"/>
        <a:ext cx="1874556" cy="120681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E6997E-B49D-4766-B070-FD20A59C2984}"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5783F-8F51-46B3-A1D4-D5F99279FCCC}" type="slidenum">
              <a:rPr lang="en-US" smtClean="0"/>
              <a:t>‹#›</a:t>
            </a:fld>
            <a:endParaRPr lang="en-US"/>
          </a:p>
        </p:txBody>
      </p:sp>
    </p:spTree>
    <p:extLst>
      <p:ext uri="{BB962C8B-B14F-4D97-AF65-F5344CB8AC3E}">
        <p14:creationId xmlns:p14="http://schemas.microsoft.com/office/powerpoint/2010/main" val="2472509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E6997E-B49D-4766-B070-FD20A59C2984}"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5783F-8F51-46B3-A1D4-D5F99279FCCC}" type="slidenum">
              <a:rPr lang="en-US" smtClean="0"/>
              <a:t>‹#›</a:t>
            </a:fld>
            <a:endParaRPr lang="en-US"/>
          </a:p>
        </p:txBody>
      </p:sp>
    </p:spTree>
    <p:extLst>
      <p:ext uri="{BB962C8B-B14F-4D97-AF65-F5344CB8AC3E}">
        <p14:creationId xmlns:p14="http://schemas.microsoft.com/office/powerpoint/2010/main" val="4138396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E6997E-B49D-4766-B070-FD20A59C2984}"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5783F-8F51-46B3-A1D4-D5F99279FCCC}" type="slidenum">
              <a:rPr lang="en-US" smtClean="0"/>
              <a:t>‹#›</a:t>
            </a:fld>
            <a:endParaRPr lang="en-US"/>
          </a:p>
        </p:txBody>
      </p:sp>
    </p:spTree>
    <p:extLst>
      <p:ext uri="{BB962C8B-B14F-4D97-AF65-F5344CB8AC3E}">
        <p14:creationId xmlns:p14="http://schemas.microsoft.com/office/powerpoint/2010/main" val="2414263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E6997E-B49D-4766-B070-FD20A59C2984}"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5783F-8F51-46B3-A1D4-D5F99279FCCC}" type="slidenum">
              <a:rPr lang="en-US" smtClean="0"/>
              <a:t>‹#›</a:t>
            </a:fld>
            <a:endParaRPr lang="en-US"/>
          </a:p>
        </p:txBody>
      </p:sp>
    </p:spTree>
    <p:extLst>
      <p:ext uri="{BB962C8B-B14F-4D97-AF65-F5344CB8AC3E}">
        <p14:creationId xmlns:p14="http://schemas.microsoft.com/office/powerpoint/2010/main" val="707340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E6997E-B49D-4766-B070-FD20A59C2984}"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5783F-8F51-46B3-A1D4-D5F99279FCCC}" type="slidenum">
              <a:rPr lang="en-US" smtClean="0"/>
              <a:t>‹#›</a:t>
            </a:fld>
            <a:endParaRPr lang="en-US"/>
          </a:p>
        </p:txBody>
      </p:sp>
    </p:spTree>
    <p:extLst>
      <p:ext uri="{BB962C8B-B14F-4D97-AF65-F5344CB8AC3E}">
        <p14:creationId xmlns:p14="http://schemas.microsoft.com/office/powerpoint/2010/main" val="1055989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E6997E-B49D-4766-B070-FD20A59C2984}"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5783F-8F51-46B3-A1D4-D5F99279FCCC}" type="slidenum">
              <a:rPr lang="en-US" smtClean="0"/>
              <a:t>‹#›</a:t>
            </a:fld>
            <a:endParaRPr lang="en-US"/>
          </a:p>
        </p:txBody>
      </p:sp>
    </p:spTree>
    <p:extLst>
      <p:ext uri="{BB962C8B-B14F-4D97-AF65-F5344CB8AC3E}">
        <p14:creationId xmlns:p14="http://schemas.microsoft.com/office/powerpoint/2010/main" val="3159947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E6997E-B49D-4766-B070-FD20A59C2984}" type="datetimeFigureOut">
              <a:rPr lang="en-US" smtClean="0"/>
              <a:t>3/23/2020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35783F-8F51-46B3-A1D4-D5F99279FCCC}" type="slidenum">
              <a:rPr lang="en-US" smtClean="0"/>
              <a:t>‹#›</a:t>
            </a:fld>
            <a:endParaRPr lang="en-US"/>
          </a:p>
        </p:txBody>
      </p:sp>
    </p:spTree>
    <p:extLst>
      <p:ext uri="{BB962C8B-B14F-4D97-AF65-F5344CB8AC3E}">
        <p14:creationId xmlns:p14="http://schemas.microsoft.com/office/powerpoint/2010/main" val="3754667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E6997E-B49D-4766-B070-FD20A59C2984}" type="datetimeFigureOut">
              <a:rPr lang="en-US" smtClean="0"/>
              <a:t>3/23/2020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35783F-8F51-46B3-A1D4-D5F99279FCCC}" type="slidenum">
              <a:rPr lang="en-US" smtClean="0"/>
              <a:t>‹#›</a:t>
            </a:fld>
            <a:endParaRPr lang="en-US"/>
          </a:p>
        </p:txBody>
      </p:sp>
    </p:spTree>
    <p:extLst>
      <p:ext uri="{BB962C8B-B14F-4D97-AF65-F5344CB8AC3E}">
        <p14:creationId xmlns:p14="http://schemas.microsoft.com/office/powerpoint/2010/main" val="1108324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E6997E-B49D-4766-B070-FD20A59C2984}" type="datetimeFigureOut">
              <a:rPr lang="en-US" smtClean="0"/>
              <a:t>3/23/2020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35783F-8F51-46B3-A1D4-D5F99279FCCC}" type="slidenum">
              <a:rPr lang="en-US" smtClean="0"/>
              <a:t>‹#›</a:t>
            </a:fld>
            <a:endParaRPr lang="en-US"/>
          </a:p>
        </p:txBody>
      </p:sp>
    </p:spTree>
    <p:extLst>
      <p:ext uri="{BB962C8B-B14F-4D97-AF65-F5344CB8AC3E}">
        <p14:creationId xmlns:p14="http://schemas.microsoft.com/office/powerpoint/2010/main" val="1371440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E6997E-B49D-4766-B070-FD20A59C2984}"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5783F-8F51-46B3-A1D4-D5F99279FCCC}" type="slidenum">
              <a:rPr lang="en-US" smtClean="0"/>
              <a:t>‹#›</a:t>
            </a:fld>
            <a:endParaRPr lang="en-US"/>
          </a:p>
        </p:txBody>
      </p:sp>
    </p:spTree>
    <p:extLst>
      <p:ext uri="{BB962C8B-B14F-4D97-AF65-F5344CB8AC3E}">
        <p14:creationId xmlns:p14="http://schemas.microsoft.com/office/powerpoint/2010/main" val="2569381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E6997E-B49D-4766-B070-FD20A59C2984}"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5783F-8F51-46B3-A1D4-D5F99279FCCC}" type="slidenum">
              <a:rPr lang="en-US" smtClean="0"/>
              <a:t>‹#›</a:t>
            </a:fld>
            <a:endParaRPr lang="en-US"/>
          </a:p>
        </p:txBody>
      </p:sp>
    </p:spTree>
    <p:extLst>
      <p:ext uri="{BB962C8B-B14F-4D97-AF65-F5344CB8AC3E}">
        <p14:creationId xmlns:p14="http://schemas.microsoft.com/office/powerpoint/2010/main" val="1481288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E6997E-B49D-4766-B070-FD20A59C2984}" type="datetimeFigureOut">
              <a:rPr lang="en-US" smtClean="0"/>
              <a:t>3/23/2020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5783F-8F51-46B3-A1D4-D5F99279FCCC}" type="slidenum">
              <a:rPr lang="en-US" smtClean="0"/>
              <a:t>‹#›</a:t>
            </a:fld>
            <a:endParaRPr lang="en-US"/>
          </a:p>
        </p:txBody>
      </p:sp>
    </p:spTree>
    <p:extLst>
      <p:ext uri="{BB962C8B-B14F-4D97-AF65-F5344CB8AC3E}">
        <p14:creationId xmlns:p14="http://schemas.microsoft.com/office/powerpoint/2010/main" val="1516144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47397" y="2951946"/>
            <a:ext cx="5410455" cy="584775"/>
          </a:xfrm>
          <a:prstGeom prst="rect">
            <a:avLst/>
          </a:prstGeom>
        </p:spPr>
        <p:txBody>
          <a:bodyPr wrap="none">
            <a:spAutoFit/>
          </a:bodyPr>
          <a:lstStyle/>
          <a:p>
            <a:r>
              <a:rPr lang="ar-EG" sz="3200" b="1" dirty="0" smtClean="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(6) موارد </a:t>
            </a:r>
            <a:r>
              <a:rPr lang="ar-EG" sz="3200" b="1" dirty="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الثروة فى البحار والمحيطات</a:t>
            </a:r>
            <a:endParaRPr lang="en-US" sz="3200" b="1" dirty="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endParaRPr>
          </a:p>
        </p:txBody>
      </p:sp>
      <p:sp>
        <p:nvSpPr>
          <p:cNvPr id="5" name="Rectangle 4"/>
          <p:cNvSpPr/>
          <p:nvPr/>
        </p:nvSpPr>
        <p:spPr>
          <a:xfrm>
            <a:off x="2175840" y="1807369"/>
            <a:ext cx="4876656" cy="1077218"/>
          </a:xfrm>
          <a:prstGeom prst="rect">
            <a:avLst/>
          </a:prstGeom>
          <a:noFill/>
        </p:spPr>
        <p:txBody>
          <a:bodyPr wrap="none" lIns="91440" tIns="45720" rIns="91440" bIns="45720">
            <a:spAutoFit/>
          </a:bodyPr>
          <a:lstStyle/>
          <a:p>
            <a:pPr algn="ctr"/>
            <a:r>
              <a:rPr lang="ar-EG" sz="3200" b="1" cap="none" spc="0" dirty="0" smtClean="0">
                <a:ln w="10541" cmpd="sng">
                  <a:solidFill>
                    <a:schemeClr val="accent1">
                      <a:shade val="88000"/>
                      <a:satMod val="110000"/>
                    </a:schemeClr>
                  </a:solidFill>
                  <a:prstDash val="solid"/>
                </a:ln>
                <a:solidFill>
                  <a:srgbClr val="FF0000"/>
                </a:solidFill>
                <a:effectLst/>
              </a:rPr>
              <a:t>جغرافية البحار والمحيطات (ب)</a:t>
            </a:r>
          </a:p>
          <a:p>
            <a:pPr algn="ctr"/>
            <a:r>
              <a:rPr lang="ar-EG" sz="3200" b="1" cap="none" spc="0" dirty="0" smtClean="0">
                <a:ln w="10541" cmpd="sng">
                  <a:solidFill>
                    <a:schemeClr val="accent1">
                      <a:shade val="88000"/>
                      <a:satMod val="110000"/>
                    </a:schemeClr>
                  </a:solidFill>
                  <a:prstDash val="solid"/>
                </a:ln>
                <a:solidFill>
                  <a:srgbClr val="FF0000"/>
                </a:solidFill>
                <a:effectLst/>
              </a:rPr>
              <a:t>الفرقه الثالثه شعبة الجغرافيه العامه</a:t>
            </a:r>
            <a:endParaRPr lang="en-US" sz="3200" b="1" cap="none" spc="0" dirty="0">
              <a:ln w="10541" cmpd="sng">
                <a:solidFill>
                  <a:schemeClr val="accent1">
                    <a:shade val="88000"/>
                    <a:satMod val="110000"/>
                  </a:schemeClr>
                </a:solidFill>
                <a:prstDash val="solid"/>
              </a:ln>
              <a:solidFill>
                <a:srgbClr val="FF0000"/>
              </a:solidFill>
              <a:effectLst/>
            </a:endParaRPr>
          </a:p>
        </p:txBody>
      </p:sp>
      <p:pic>
        <p:nvPicPr>
          <p:cNvPr id="6" name="Picture 10" descr="C:\Documents and Settings\EMY\Desktop\شعار الجامعة ألوان.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7852" y="332656"/>
            <a:ext cx="1238250"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989" y="476672"/>
            <a:ext cx="1019175" cy="66746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3687496" y="4077072"/>
            <a:ext cx="2523448" cy="646331"/>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EG" sz="3600" b="1" cap="all" spc="0" dirty="0" smtClean="0">
                <a:ln w="0"/>
                <a:solidFill>
                  <a:srgbClr val="FF0066"/>
                </a:solidFill>
                <a:effectLst>
                  <a:reflection blurRad="12700" stA="50000" endPos="50000" dist="5000" dir="5400000" sy="-100000" rotWithShape="0"/>
                </a:effectLst>
              </a:rPr>
              <a:t>أ.د./عزة عبدالله</a:t>
            </a:r>
          </a:p>
        </p:txBody>
      </p:sp>
      <p:sp>
        <p:nvSpPr>
          <p:cNvPr id="9" name="Rectangle 8"/>
          <p:cNvSpPr/>
          <p:nvPr/>
        </p:nvSpPr>
        <p:spPr>
          <a:xfrm>
            <a:off x="787640" y="5085184"/>
            <a:ext cx="7653057" cy="138499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ar-EG" sz="2800" b="1" cap="none" spc="50" dirty="0" smtClean="0">
              <a:ln w="11430"/>
              <a:solidFill>
                <a:srgbClr val="000066"/>
              </a:solidFill>
              <a:effectLst>
                <a:outerShdw blurRad="76200" dist="50800" dir="5400000" algn="tl" rotWithShape="0">
                  <a:srgbClr val="000000">
                    <a:alpha val="65000"/>
                  </a:srgbClr>
                </a:outerShdw>
              </a:effectLst>
            </a:endParaRPr>
          </a:p>
          <a:p>
            <a:pPr algn="ctr" rtl="1"/>
            <a:r>
              <a:rPr lang="ar-EG" sz="2800" b="1" cap="none" spc="50" dirty="0" smtClean="0">
                <a:ln w="11430"/>
                <a:solidFill>
                  <a:srgbClr val="000066"/>
                </a:solidFill>
                <a:effectLst>
                  <a:outerShdw blurRad="76200" dist="50800" dir="5400000" algn="tl" rotWithShape="0">
                    <a:srgbClr val="000000">
                      <a:alpha val="65000"/>
                    </a:srgbClr>
                  </a:outerShdw>
                </a:effectLst>
              </a:rPr>
              <a:t>أستاذ الجغرافيه الطبيعيه ووكيل شئون التعليم والطلاب الأسبق</a:t>
            </a:r>
          </a:p>
          <a:p>
            <a:pPr algn="ctr" rtl="1"/>
            <a:r>
              <a:rPr lang="ar-EG" sz="2800" b="1" spc="50" dirty="0" smtClean="0">
                <a:ln w="11430"/>
                <a:solidFill>
                  <a:srgbClr val="000066"/>
                </a:solidFill>
                <a:effectLst>
                  <a:outerShdw blurRad="76200" dist="50800" dir="5400000" algn="tl" rotWithShape="0">
                    <a:srgbClr val="000000">
                      <a:alpha val="65000"/>
                    </a:srgbClr>
                  </a:outerShdw>
                </a:effectLst>
              </a:rPr>
              <a:t>كلية الآداب جامعة بنها</a:t>
            </a:r>
            <a:endParaRPr lang="en-US" sz="2800" b="1" cap="none" spc="50" dirty="0">
              <a:ln w="11430"/>
              <a:solidFill>
                <a:srgbClr val="000066"/>
              </a:solidFill>
              <a:effectLst>
                <a:outerShdw blurRad="76200" dist="50800" dir="5400000" algn="tl" rotWithShape="0">
                  <a:srgbClr val="000000">
                    <a:alpha val="65000"/>
                  </a:srgbClr>
                </a:outerShdw>
              </a:effectLst>
            </a:endParaRPr>
          </a:p>
        </p:txBody>
      </p:sp>
      <p:sp>
        <p:nvSpPr>
          <p:cNvPr id="2" name="Rectangle 1"/>
          <p:cNvSpPr/>
          <p:nvPr/>
        </p:nvSpPr>
        <p:spPr>
          <a:xfrm>
            <a:off x="7385496" y="959475"/>
            <a:ext cx="982962" cy="369332"/>
          </a:xfrm>
          <a:prstGeom prst="rect">
            <a:avLst/>
          </a:prstGeom>
          <a:noFill/>
        </p:spPr>
        <p:txBody>
          <a:bodyPr wrap="none" lIns="91440" tIns="45720" rIns="91440" bIns="45720">
            <a:spAutoFit/>
          </a:bodyPr>
          <a:lstStyle/>
          <a:p>
            <a:pPr algn="ctr"/>
            <a:r>
              <a:rPr lang="ar-EG"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جامعة بنها</a:t>
            </a:r>
            <a:endParaRPr lang="en-US"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79582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412776"/>
            <a:ext cx="8568952" cy="4893647"/>
          </a:xfrm>
          <a:prstGeom prst="rect">
            <a:avLst/>
          </a:prstGeom>
        </p:spPr>
        <p:txBody>
          <a:bodyPr wrap="square">
            <a:spAutoFit/>
          </a:bodyPr>
          <a:lstStyle/>
          <a:p>
            <a:pPr marL="342900" indent="-342900" algn="just" rtl="1">
              <a:buFont typeface="Wingdings" pitchFamily="2" charset="2"/>
              <a:buChar char="§"/>
            </a:pP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تعتمد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صناعة الصيد في الفلبين</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على صيد سمك الأنشوجة والماكريل والسردين والصورل والتونة في المياه القريبة من الساحل</a:t>
            </a:r>
            <a:endPar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a:buFont typeface="Wingdings" pitchFamily="2" charset="2"/>
              <a:buChar char="§"/>
            </a:pP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تعد كوريا الجنوبية من أكبر الدول في صيد السمك ولها أساطيل تصطاد في أعماق المحيط الهاد</a:t>
            </a:r>
            <a:r>
              <a:rPr lang="ar-EG"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ى</a:t>
            </a:r>
            <a:r>
              <a:rPr lang="en-US"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a:t>
            </a:r>
          </a:p>
          <a:p>
            <a:pPr marL="342900" indent="-342900" algn="just" rtl="1">
              <a:buFont typeface="Wingdings" pitchFamily="2" charset="2"/>
              <a:buChar char="§"/>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لكل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من إندونيسيا وماليزيا أساطيل صيد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من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قوارب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صغيرة تصيد سمك الماكريل والأنشوجة والصورل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والتونة</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a:buFont typeface="Wingdings" pitchFamily="2" charset="2"/>
              <a:buChar char="§"/>
            </a:pPr>
            <a:r>
              <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تشتهر </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إندونيسيا </a:t>
            </a:r>
            <a:r>
              <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بالتجاره فى </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مجال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سمك الزينة</a:t>
            </a:r>
            <a:r>
              <a:rPr lang="en-US"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a:t>
            </a:r>
          </a:p>
          <a:p>
            <a:pPr marL="342900" indent="-342900" algn="just" rtl="1">
              <a:buFont typeface="Wingdings" pitchFamily="2" charset="2"/>
              <a:buChar char="§"/>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موارد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أستراليا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السمكية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محدودة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نسبيًا،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وتقوم صناعة الصيد الأسترالية الصغيرة بصيد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المحار. </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a:buFont typeface="Wingdings" pitchFamily="2" charset="2"/>
              <a:buChar char="§"/>
            </a:pP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الأسماك الرئيسية التي تُصاد في مياه نيوزيلندا فتشمل سمك البركودة والهوبي والبرتقالي الخشن والقد </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الأحمر</a:t>
            </a:r>
            <a:r>
              <a:rPr lang="en-US"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a:p>
            <a:pPr marL="342900" indent="-342900" algn="just" rtl="1">
              <a:buFont typeface="Wingdings" pitchFamily="2" charset="2"/>
              <a:buChar char="§"/>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تُعد الهند من كبريات دول الصيد وأهم أنواع السمك النعاب والماكريل والقرش والروبيان التي يتم صيدها في بحر العرب وخليج البنغال</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Rectangle 2"/>
          <p:cNvSpPr/>
          <p:nvPr/>
        </p:nvSpPr>
        <p:spPr>
          <a:xfrm>
            <a:off x="1925346" y="332656"/>
            <a:ext cx="5221301" cy="751488"/>
          </a:xfrm>
          <a:prstGeom prst="rect">
            <a:avLst/>
          </a:prstGeom>
        </p:spPr>
        <p:txBody>
          <a:bodyPr wrap="none">
            <a:spAutoFit/>
          </a:bodyPr>
          <a:lstStyle/>
          <a:p>
            <a:pPr algn="ctr" rtl="1">
              <a:lnSpc>
                <a:spcPct val="150000"/>
              </a:lnSpc>
            </a:pPr>
            <a:r>
              <a:rPr lang="ar-SA" sz="32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مصايد المحيط الهادئ والمحيط الهندي</a:t>
            </a:r>
            <a:endParaRPr lang="en-US" sz="32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422551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28781"/>
            <a:ext cx="8280920" cy="6124754"/>
          </a:xfrm>
          <a:prstGeom prst="rect">
            <a:avLst/>
          </a:prstGeom>
        </p:spPr>
        <p:txBody>
          <a:bodyPr wrap="square">
            <a:spAutoFit/>
          </a:bodyPr>
          <a:lstStyle/>
          <a:p>
            <a:pPr algn="ctr" rtl="1"/>
            <a:r>
              <a:rPr lang="ar-SA" sz="32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مصايد </a:t>
            </a:r>
            <a:r>
              <a:rPr lang="ar-SA" sz="32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اللؤلؤ </a:t>
            </a:r>
            <a:endParaRPr lang="en-US" sz="32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a:p>
            <a:pPr marL="342900" indent="-342900" algn="just" rtl="1">
              <a:buFont typeface="Arial" pitchFamily="34" charset="0"/>
              <a:buChar char="•"/>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يتكون اللؤلؤ الطبيعي نتيجة ترسيب حبيبات الرمل داخل أنسجة الكائن الرخو في نوع معين من المحار يسمي بمحار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اللؤلؤ</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a:p>
            <a:pPr marL="342900" indent="-342900" algn="just" rtl="1">
              <a:buFont typeface="Arial" pitchFamily="34" charset="0"/>
              <a:buChar char="•"/>
            </a:pPr>
            <a:r>
              <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فى </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الماضي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كان يستخرج اللؤلؤ من الخليج العربي ولكن اندثرت تلك الحرفة بعد اكتشاف النفط .</a:t>
            </a:r>
            <a:endParaRPr lang="en-US"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a:p>
            <a:pPr marL="342900" indent="-342900" algn="just" rtl="1">
              <a:buFont typeface="Arial" pitchFamily="34" charset="0"/>
              <a:buChar char="•"/>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كانت مهنـة الغوص وصيد اللؤلؤ من أعرق المهن التي اشتهر بها أبناء الخليج العربي ففي هذه المنطقة كانت تستغل مصايد اللؤلـؤ منذ أيام المقدونيين حيث تمتد مناطق صيد اللؤلؤ في مناطق الخليج العربي ، وكان معظم ما يستخرج من هذه المناطق من لؤلؤ يصدر إلى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الهند</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a:p>
            <a:pPr marL="342900" indent="-342900" algn="just" rtl="1">
              <a:buFont typeface="Arial" pitchFamily="34" charset="0"/>
              <a:buChar char="•"/>
            </a:pP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كانت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هذه التجارة تمثل جانباً هاماً من جوانب النشاط الاقتصادي ومصدر الرزق الأساسي لأبناء هذه المنطقة في تلك الحقبة التاريخية التي سبقت اكتشاف البترول </a:t>
            </a:r>
            <a:endPar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a:p>
            <a:pPr marL="342900" indent="-342900" algn="just" rtl="1">
              <a:buFont typeface="Arial" pitchFamily="34" charset="0"/>
              <a:buChar char="•"/>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اللؤلؤ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من الأحجار الكريمة التي عرفها العرب في الجاهلية والإسـلام وعرفها القدمـاء قبل الميلاد ، وورد ذكره في القرآن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الكريم</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a:p>
            <a:pPr marL="342900" indent="-342900" algn="just" rtl="1">
              <a:buFont typeface="Arial" pitchFamily="34" charset="0"/>
              <a:buChar char="•"/>
            </a:pP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تعمل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اليابان حالياً علي استزراعة صناعياً </a:t>
            </a:r>
            <a:r>
              <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إلا </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ان اللؤلؤ صغير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الحجم وباهت اللون</a:t>
            </a:r>
            <a:endParaRPr lang="en-US"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432419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60648"/>
            <a:ext cx="8280920" cy="6186309"/>
          </a:xfrm>
          <a:prstGeom prst="rect">
            <a:avLst/>
          </a:prstGeom>
        </p:spPr>
        <p:txBody>
          <a:bodyPr wrap="square">
            <a:spAutoFit/>
          </a:bodyPr>
          <a:lstStyle/>
          <a:p>
            <a:pPr marL="342900" indent="-342900" algn="ctr" rtl="1">
              <a:buFont typeface="Arial" pitchFamily="34" charset="0"/>
              <a:buChar char="•"/>
            </a:pPr>
            <a:r>
              <a:rPr lang="ar-SA" sz="3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مصايد </a:t>
            </a:r>
            <a:r>
              <a:rPr lang="ar-SA" sz="36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الاسفنج </a:t>
            </a:r>
            <a:endParaRPr lang="en-US" sz="36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a:buFont typeface="Arial" pitchFamily="34" charset="0"/>
              <a:buChar char="•"/>
            </a:pPr>
            <a:r>
              <a:rPr lang="ar-SA" sz="2400" b="1" dirty="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rPr>
              <a:t>يعتبر </a:t>
            </a:r>
            <a:r>
              <a:rPr lang="ar-SA" sz="2400" b="1" dirty="0" smtClean="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rPr>
              <a:t>من</a:t>
            </a:r>
            <a:r>
              <a:rPr lang="ar-EG" sz="2400" b="1" dirty="0" smtClean="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rPr>
              <a:t> الثروات </a:t>
            </a:r>
            <a:r>
              <a:rPr lang="ar-SA" sz="2400" b="1" dirty="0" smtClean="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rPr>
              <a:t>الهامة ف</a:t>
            </a:r>
            <a:r>
              <a:rPr lang="ar-EG" sz="2400" b="1" dirty="0" smtClean="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rPr>
              <a:t>ى البحار </a:t>
            </a:r>
            <a:r>
              <a:rPr lang="ar-SA" sz="2400" b="1" dirty="0" smtClean="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rPr>
              <a:t>ولقد </a:t>
            </a:r>
            <a:r>
              <a:rPr lang="ar-SA" sz="2400" b="1" dirty="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rPr>
              <a:t>عرفه الانسان منذ زمن بعيد يرجع للاغريق </a:t>
            </a:r>
            <a:r>
              <a:rPr lang="ar-SA" sz="2400" b="1" dirty="0" smtClean="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rPr>
              <a:t>والرومان</a:t>
            </a:r>
            <a:endParaRPr lang="ar-EG" sz="2400" b="1" dirty="0" smtClean="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endParaRPr>
          </a:p>
          <a:p>
            <a:pPr marL="342900" indent="-342900" algn="just" rtl="1">
              <a:buFont typeface="Arial" pitchFamily="34" charset="0"/>
              <a:buChar char="•"/>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يستخدم في الأدوية والدهانات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وغير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ذلك </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a:buFont typeface="Arial" pitchFamily="34" charset="0"/>
              <a:buChar char="•"/>
            </a:pPr>
            <a:r>
              <a:rPr lang="ar-SA" sz="2400" b="1" dirty="0" smtClean="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rPr>
              <a:t>كان من </a:t>
            </a:r>
            <a:r>
              <a:rPr lang="ar-SA" sz="2400" b="1" dirty="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rPr>
              <a:t>الحرف الاساسية </a:t>
            </a:r>
            <a:r>
              <a:rPr lang="ar-EG" sz="2400" b="1" dirty="0" smtClean="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rPr>
              <a:t>للسكان </a:t>
            </a:r>
            <a:r>
              <a:rPr lang="ar-SA" sz="2400" b="1" dirty="0" smtClean="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rPr>
              <a:t>في الخليج العربي قبل النفط</a:t>
            </a:r>
            <a:r>
              <a:rPr lang="en-US" sz="2400" b="1" dirty="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rPr>
              <a:t>.</a:t>
            </a:r>
          </a:p>
          <a:p>
            <a:pPr marL="342900" indent="-342900" algn="just" rtl="1">
              <a:buFont typeface="Arial" pitchFamily="34" charset="0"/>
              <a:buChar char="•"/>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الأسفنج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كائن بحري ينمو في القاع في كثير من البحار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الدافئة</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a:buFont typeface="Arial" pitchFamily="34" charset="0"/>
              <a:buChar char="•"/>
            </a:pPr>
            <a:r>
              <a:rPr lang="ar-SA" sz="2400" b="1" dirty="0" smtClean="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rPr>
              <a:t>يعد </a:t>
            </a:r>
            <a:r>
              <a:rPr lang="ar-SA" sz="2400" b="1" dirty="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rPr>
              <a:t>البحر المتوسط من أهم مواطنه في العالم. </a:t>
            </a:r>
            <a:endParaRPr lang="ar-EG" sz="2400" b="1" dirty="0" smtClean="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endParaRPr>
          </a:p>
          <a:p>
            <a:pPr marL="342900" indent="-342900" algn="just" rtl="1">
              <a:buFont typeface="Arial" pitchFamily="34" charset="0"/>
              <a:buChar char="•"/>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يبلغ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عدد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فصائل</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الأسفنج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نحو عشرة آلاف نوع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تباين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من حيث الشكل والحجم ونعومة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الملمس</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a:buFont typeface="Arial" pitchFamily="34" charset="0"/>
              <a:buChar char="•"/>
            </a:pPr>
            <a:r>
              <a:rPr lang="ar-SA" sz="2400" b="1" dirty="0" smtClean="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rPr>
              <a:t>ينمو </a:t>
            </a:r>
            <a:r>
              <a:rPr lang="ar-EG" sz="2400" b="1" dirty="0" smtClean="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rPr>
              <a:t>الأسفنج </a:t>
            </a:r>
            <a:r>
              <a:rPr lang="ar-SA" sz="2400" b="1" dirty="0" smtClean="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rPr>
              <a:t>فوق </a:t>
            </a:r>
            <a:r>
              <a:rPr lang="ar-SA" sz="2400" b="1" dirty="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rPr>
              <a:t>القاع في عدد كبير من الحقول </a:t>
            </a:r>
            <a:r>
              <a:rPr lang="ar-SA" sz="2400" b="1" dirty="0" smtClean="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rPr>
              <a:t>تمتد </a:t>
            </a:r>
            <a:r>
              <a:rPr lang="ar-SA" sz="2400" b="1" dirty="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rPr>
              <a:t>من خليج قابس في تونس غرباً إلى سواحل الشام </a:t>
            </a:r>
            <a:r>
              <a:rPr lang="ar-SA" sz="2400" b="1" dirty="0" smtClean="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rPr>
              <a:t>شرقاً</a:t>
            </a:r>
            <a:r>
              <a:rPr lang="ar-EG" sz="2400" b="1" dirty="0" smtClean="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rPr>
              <a:t>ويرجع </a:t>
            </a:r>
            <a:r>
              <a:rPr lang="ar-SA" sz="2400" b="1" dirty="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rPr>
              <a:t>ذلك إلى ملاءمة هذه النطاقات البحرية لنمو الإسفنج لتوافر عدة خصائص منها طبيعة القاع الصخرية مما يساعد على نمو الإسفنج وتثبيته على سطح القاع دون صعوبة تذكر، صفاء المياه، ملاءمة درجات الحرارة لنموه. </a:t>
            </a:r>
            <a:endParaRPr lang="en-US" sz="2400" b="1" dirty="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endParaRPr>
          </a:p>
          <a:p>
            <a:pPr marL="342900" indent="-342900" algn="just" rtl="1">
              <a:buFont typeface="Arial" pitchFamily="34" charset="0"/>
              <a:buChar char="•"/>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يستخرج  الإسفنج من مصايد تونس وليبيا ومصر وفلسطين المحتلة ولبنان وسوريا.</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18151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6941" y="894983"/>
            <a:ext cx="7992888" cy="4524315"/>
          </a:xfrm>
          <a:prstGeom prst="rect">
            <a:avLst/>
          </a:prstGeom>
        </p:spPr>
        <p:txBody>
          <a:bodyPr wrap="square">
            <a:spAutoFit/>
          </a:bodyPr>
          <a:lstStyle/>
          <a:p>
            <a:pPr marL="342900" indent="-342900" algn="just" rtl="1">
              <a:buFont typeface="Arial" pitchFamily="34" charset="0"/>
              <a:buChar char="•"/>
            </a:pPr>
            <a:r>
              <a:rPr lang="ar-SA"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تعتبر </a:t>
            </a:r>
            <a:r>
              <a:rPr lang="ar-SA" sz="2400" b="1" dirty="0">
                <a:ln w="12700">
                  <a:solidFill>
                    <a:schemeClr val="tx2">
                      <a:satMod val="155000"/>
                    </a:schemeClr>
                  </a:solidFill>
                  <a:prstDash val="solid"/>
                </a:ln>
                <a:effectLst>
                  <a:outerShdw blurRad="41275" dist="20320" dir="1800000" algn="tl" rotWithShape="0">
                    <a:srgbClr val="000000">
                      <a:alpha val="40000"/>
                    </a:srgbClr>
                  </a:outerShdw>
                </a:effectLst>
              </a:rPr>
              <a:t>مصايد تونس أهم مصايد الإسفنج من حيث الإنتاج وتأتي بعدها مصر ويقدر إنتاجها بنمو 40 ألف طن تقريبا. </a:t>
            </a:r>
            <a:endParaRPr lang="ar-EG" sz="2400" b="1" dirty="0" smtClean="0">
              <a:ln w="12700">
                <a:solidFill>
                  <a:schemeClr val="tx2">
                    <a:satMod val="155000"/>
                  </a:schemeClr>
                </a:solidFill>
                <a:prstDash val="solid"/>
              </a:ln>
              <a:effectLst>
                <a:outerShdw blurRad="41275" dist="20320" dir="1800000" algn="tl" rotWithShape="0">
                  <a:srgbClr val="000000">
                    <a:alpha val="40000"/>
                  </a:srgbClr>
                </a:outerShdw>
              </a:effectLst>
            </a:endParaRPr>
          </a:p>
          <a:p>
            <a:pPr marL="342900" indent="-342900" algn="just" rtl="1">
              <a:buFont typeface="Arial" pitchFamily="34" charset="0"/>
              <a:buChar char="•"/>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بدأ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استغلال</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مصايد الأسفنج فى مصر</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منذ أوائل القرن التاسع عشر وهي تمتد من مرسي مطروح في الغرب إلى العجمي- غربي الإسكندرية- في الشرق، ويتم صيده في مواسم خاصة تمتد من شهر مايو إلى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أكتوبر</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a:p>
            <a:pPr marL="342900" indent="-342900" algn="just" rtl="1">
              <a:buFont typeface="Arial" pitchFamily="34" charset="0"/>
              <a:buChar char="•"/>
            </a:pPr>
            <a:r>
              <a:rPr lang="ar-SA"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تقوم </a:t>
            </a:r>
            <a:r>
              <a:rPr lang="ar-SA" sz="2400" b="1" dirty="0">
                <a:ln w="12700">
                  <a:solidFill>
                    <a:schemeClr val="tx2">
                      <a:satMod val="155000"/>
                    </a:schemeClr>
                  </a:solidFill>
                  <a:prstDash val="solid"/>
                </a:ln>
                <a:effectLst>
                  <a:outerShdw blurRad="41275" dist="20320" dir="1800000" algn="tl" rotWithShape="0">
                    <a:srgbClr val="000000">
                      <a:alpha val="40000"/>
                    </a:srgbClr>
                  </a:outerShdw>
                </a:effectLst>
              </a:rPr>
              <a:t>حرفة صيد الإسفنج من المياه التونسية وبخاصة بالقرب من </a:t>
            </a:r>
            <a:r>
              <a:rPr lang="ar-SA"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قابس</a:t>
            </a:r>
            <a:endParaRPr lang="ar-EG" sz="2400" b="1" dirty="0" smtClean="0">
              <a:ln w="12700">
                <a:solidFill>
                  <a:schemeClr val="tx2">
                    <a:satMod val="155000"/>
                  </a:schemeClr>
                </a:solidFill>
                <a:prstDash val="solid"/>
              </a:ln>
              <a:effectLst>
                <a:outerShdw blurRad="41275" dist="20320" dir="1800000" algn="tl" rotWithShape="0">
                  <a:srgbClr val="000000">
                    <a:alpha val="40000"/>
                  </a:srgbClr>
                </a:outerShdw>
              </a:effectLst>
            </a:endParaRPr>
          </a:p>
          <a:p>
            <a:pPr marL="342900" indent="-342900" algn="just" rtl="1">
              <a:buFont typeface="Arial" pitchFamily="34" charset="0"/>
              <a:buChar char="•"/>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في سورية فيصاد الإسفنج غربي طرطوس وجزيرة أرواد</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a:buFont typeface="Arial" pitchFamily="34" charset="0"/>
              <a:buChar char="•"/>
            </a:pPr>
            <a:r>
              <a:rPr lang="ar-SA"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يتم صيد الأسفنج </a:t>
            </a:r>
            <a:r>
              <a:rPr lang="ar-SA"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على </a:t>
            </a:r>
            <a:r>
              <a:rPr lang="ar-SA" sz="2400" b="1" dirty="0">
                <a:ln w="12700">
                  <a:solidFill>
                    <a:schemeClr val="tx2">
                      <a:satMod val="155000"/>
                    </a:schemeClr>
                  </a:solidFill>
                  <a:prstDash val="solid"/>
                </a:ln>
                <a:effectLst>
                  <a:outerShdw blurRad="41275" dist="20320" dir="1800000" algn="tl" rotWithShape="0">
                    <a:srgbClr val="000000">
                      <a:alpha val="40000"/>
                    </a:srgbClr>
                  </a:outerShdw>
                </a:effectLst>
              </a:rPr>
              <a:t>طول سواحل ليبيا وبخاصة داخل المنطقة التي تمتد من المهدية في برقة إلى حدود طرابلس</a:t>
            </a:r>
            <a:r>
              <a:rPr lang="ar-SA"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a:t>
            </a:r>
            <a:endParaRPr lang="ar-EG" sz="2400" b="1" dirty="0" smtClean="0">
              <a:ln w="12700">
                <a:solidFill>
                  <a:schemeClr val="tx2">
                    <a:satMod val="155000"/>
                  </a:schemeClr>
                </a:solidFill>
                <a:prstDash val="solid"/>
              </a:ln>
              <a:effectLst>
                <a:outerShdw blurRad="41275" dist="20320" dir="1800000" algn="tl" rotWithShape="0">
                  <a:srgbClr val="000000">
                    <a:alpha val="40000"/>
                  </a:srgbClr>
                </a:outerShdw>
              </a:effectLst>
            </a:endParaRPr>
          </a:p>
          <a:p>
            <a:pPr marL="342900" indent="-342900" algn="just" rtl="1">
              <a:buFont typeface="Arial" pitchFamily="34" charset="0"/>
              <a:buChar char="•"/>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يصاد الإسفنج من مياه لبنان وفلسطين الإقليمية إلا أن استغلال هذه الثروة لا يزال في بداية الطريق وفي أيدي أجنبية</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a:p>
            <a:pPr marL="342900" indent="-342900" algn="just" rtl="1">
              <a:buFont typeface="Arial" pitchFamily="34" charset="0"/>
              <a:buChar char="•"/>
            </a:pP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Rectangle 1"/>
          <p:cNvSpPr/>
          <p:nvPr/>
        </p:nvSpPr>
        <p:spPr>
          <a:xfrm>
            <a:off x="3339003" y="260648"/>
            <a:ext cx="2610010" cy="584775"/>
          </a:xfrm>
          <a:prstGeom prst="rect">
            <a:avLst/>
          </a:prstGeom>
        </p:spPr>
        <p:txBody>
          <a:bodyPr wrap="none">
            <a:spAutoFit/>
          </a:bodyPr>
          <a:lstStyle/>
          <a:p>
            <a:pPr marL="342900" indent="-342900" algn="ctr" rtl="1">
              <a:buFont typeface="Arial" pitchFamily="34" charset="0"/>
              <a:buChar char="•"/>
            </a:pPr>
            <a:r>
              <a:rPr lang="ar-SA"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مصايد الاسفنج </a:t>
            </a:r>
            <a:endPar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815450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980728"/>
            <a:ext cx="7524328" cy="4247317"/>
          </a:xfrm>
          <a:prstGeom prst="rect">
            <a:avLst/>
          </a:prstGeom>
        </p:spPr>
        <p:txBody>
          <a:bodyPr wrap="square">
            <a:spAutoFit/>
          </a:bodyPr>
          <a:lstStyle/>
          <a:p>
            <a:pPr algn="ctr" rtl="1">
              <a:lnSpc>
                <a:spcPct val="150000"/>
              </a:lnSpc>
            </a:pPr>
            <a:r>
              <a:rPr lang="ar-SA" sz="3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الاملاح</a:t>
            </a:r>
            <a:r>
              <a:rPr lang="en-US"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a:lnSpc>
                <a:spcPct val="150000"/>
              </a:lnSpc>
              <a:buFont typeface="Wingdings" pitchFamily="2" charset="2"/>
              <a:buChar char="Ø"/>
            </a:pPr>
            <a:r>
              <a:rPr lang="en-US" sz="2400" b="1" dirty="0">
                <a:ln w="12700">
                  <a:solidFill>
                    <a:schemeClr val="tx2">
                      <a:satMod val="155000"/>
                    </a:schemeClr>
                  </a:solidFill>
                  <a:prstDash val="solid"/>
                </a:ln>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يتم </a:t>
            </a:r>
            <a:r>
              <a:rPr lang="ar-SA" sz="2400" b="1" dirty="0">
                <a:ln w="12700">
                  <a:solidFill>
                    <a:schemeClr val="tx2">
                      <a:satMod val="155000"/>
                    </a:schemeClr>
                  </a:solidFill>
                  <a:prstDash val="solid"/>
                </a:ln>
                <a:effectLst>
                  <a:outerShdw blurRad="41275" dist="20320" dir="1800000" algn="tl" rotWithShape="0">
                    <a:srgbClr val="000000">
                      <a:alpha val="40000"/>
                    </a:srgbClr>
                  </a:outerShdw>
                </a:effectLst>
              </a:rPr>
              <a:t>الحصول علي كثير من الاملاح في الملاحات بواسطة تبخير مياه البحر باستحدام الطاقة الشمسية </a:t>
            </a:r>
            <a:endParaRPr lang="ar-EG" sz="2400" b="1" dirty="0" smtClean="0">
              <a:ln w="12700">
                <a:solidFill>
                  <a:schemeClr val="tx2">
                    <a:satMod val="155000"/>
                  </a:schemeClr>
                </a:solidFill>
                <a:prstDash val="solid"/>
              </a:ln>
              <a:effectLst>
                <a:outerShdw blurRad="41275" dist="20320" dir="1800000" algn="tl" rotWithShape="0">
                  <a:srgbClr val="000000">
                    <a:alpha val="40000"/>
                  </a:srgbClr>
                </a:outerShdw>
              </a:effectLst>
            </a:endParaRPr>
          </a:p>
          <a:p>
            <a:pPr marL="342900" indent="-342900" algn="just" rtl="1">
              <a:lnSpc>
                <a:spcPct val="150000"/>
              </a:lnSpc>
              <a:buFont typeface="Wingdings" pitchFamily="2" charset="2"/>
              <a:buChar char="Ø"/>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تنتشر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الملاحات بكثير من شواطيء الدول العربية خاصة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مصر</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a:lnSpc>
                <a:spcPct val="150000"/>
              </a:lnSpc>
              <a:buFont typeface="Wingdings" pitchFamily="2" charset="2"/>
              <a:buChar char="Ø"/>
            </a:pPr>
            <a:r>
              <a:rPr lang="ar-EG"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من أهم أنواع </a:t>
            </a:r>
            <a:r>
              <a:rPr lang="ar-SA"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effectLst>
                  <a:outerShdw blurRad="41275" dist="20320" dir="1800000" algn="tl" rotWithShape="0">
                    <a:srgbClr val="000000">
                      <a:alpha val="40000"/>
                    </a:srgbClr>
                  </a:outerShdw>
                </a:effectLst>
              </a:rPr>
              <a:t>الاملاح في ملح الطعام واليود والبروميد والماغنسيوم </a:t>
            </a:r>
            <a:r>
              <a:rPr lang="ar-EG"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تدخل الأملاح </a:t>
            </a:r>
            <a:r>
              <a:rPr lang="ar-SA"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في </a:t>
            </a:r>
            <a:r>
              <a:rPr lang="ar-SA" sz="2400" b="1" dirty="0">
                <a:ln w="12700">
                  <a:solidFill>
                    <a:schemeClr val="tx2">
                      <a:satMod val="155000"/>
                    </a:schemeClr>
                  </a:solidFill>
                  <a:prstDash val="solid"/>
                </a:ln>
                <a:effectLst>
                  <a:outerShdw blurRad="41275" dist="20320" dir="1800000" algn="tl" rotWithShape="0">
                    <a:srgbClr val="000000">
                      <a:alpha val="40000"/>
                    </a:srgbClr>
                  </a:outerShdw>
                </a:effectLst>
              </a:rPr>
              <a:t>العديد من الصناعات كصناعات العقاقير الطبية والاصباغ وتحميض افلام التصوير</a:t>
            </a:r>
            <a:endParaRPr lang="en-US" sz="2400" b="1"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674246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568952" cy="6370975"/>
          </a:xfrm>
          <a:prstGeom prst="rect">
            <a:avLst/>
          </a:prstGeom>
        </p:spPr>
        <p:txBody>
          <a:bodyPr wrap="square">
            <a:spAutoFit/>
          </a:bodyPr>
          <a:lstStyle/>
          <a:p>
            <a:pPr algn="ctr" rtl="1"/>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الماء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العذب</a:t>
            </a:r>
            <a:endParaRPr lang="en-US"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a:p>
            <a:pPr algn="just" rtl="1"/>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يشكل الحصول علي الماء العذب مشكلة في الدول التي تقع في النطاق الجاف كدول الخليج العربى والتي تخلو من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الأنهار</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وتلجأ كثيرمن الدول إلي انشاء محطات تحلية تنتج مياه صالحة للشرب نسبة الأملاح بها 5-7% ومياة للري نسبة الأملاح بها 15% وهناك الكثير من الأبحاث للدفع بتلك العملية وتكثير نسبة المياه المنتجة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ctr" rtl="1"/>
            <a:endParaRPr lang="ar-EG"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ctr" rtl="1"/>
            <a:r>
              <a:rPr lang="ar-SA" sz="2400" b="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الطرق </a:t>
            </a:r>
            <a:r>
              <a:rPr lang="ar-SA" sz="2400" b="1" u="sng"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المتبعة لتحلية المياه </a:t>
            </a:r>
            <a:endParaRPr lang="ar-EG" sz="2400" b="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a:p>
            <a:pPr algn="ctr" rtl="1"/>
            <a:endParaRPr lang="ar-EG"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a:buFont typeface="Wingdings" pitchFamily="2" charset="2"/>
              <a:buChar char="v"/>
            </a:pP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باستخدام الأغشية </a:t>
            </a:r>
            <a:r>
              <a:rPr lang="ar-SA" sz="2400" b="1" dirty="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وتسمى طريقة </a:t>
            </a:r>
            <a:r>
              <a:rPr lang="ar-EG" sz="2400" b="1" dirty="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التناضح العكسى</a:t>
            </a:r>
            <a:r>
              <a:rPr lang="en-US" sz="2400" b="1" dirty="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وهي تعمل </a:t>
            </a:r>
            <a:r>
              <a:rPr lang="ar-SA" sz="2400" b="1" dirty="0" smtClean="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بالكهرباء</a:t>
            </a:r>
            <a:r>
              <a:rPr lang="ar-EG" sz="2400" b="1" dirty="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 حيث يتم </a:t>
            </a:r>
            <a:r>
              <a:rPr lang="ar-SA" sz="2400" b="1" dirty="0" smtClean="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استخدام غشاء نصف نافذ </a:t>
            </a:r>
            <a:r>
              <a:rPr lang="ar-SA" sz="2400" b="1" dirty="0" smtClean="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يسمح بمرور </a:t>
            </a:r>
            <a:r>
              <a:rPr lang="ar-SA" sz="2400" b="1" dirty="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الماء العذب في أتجاه الضغط المنخفض وعدم مرور الملح </a:t>
            </a:r>
            <a:r>
              <a:rPr lang="ar-SA" sz="2400" b="1" dirty="0" smtClean="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و</a:t>
            </a:r>
            <a:r>
              <a:rPr lang="ar-EG" sz="2400" b="1" dirty="0" smtClean="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البكتريا</a:t>
            </a:r>
            <a:r>
              <a:rPr lang="en-US" sz="2400" b="1" dirty="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من خلالها </a:t>
            </a:r>
            <a:r>
              <a:rPr lang="ar-EG" sz="2400" b="1" dirty="0" smtClean="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a:t>
            </a:r>
          </a:p>
          <a:p>
            <a:pPr marL="342900" indent="-342900" algn="just" rtl="1">
              <a:buFont typeface="Wingdings" pitchFamily="2" charset="2"/>
              <a:buChar char="v"/>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باستخدام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التبخير بالحرارة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وتعرف بالتقطير، وتعتمد على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رفع</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درجة حرارة</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المياه المالحة إلى درجة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الغليان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وتكوين</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بخار ماء </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الذي يتم تكثيفه بعد ذلك إلى ماء فيكون الماء المقطر خالياً من الملح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إلا أن</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هذا الماء المقطر ليس له طعم ،ومن ثم يعالج بإضافات ليكون ماء صالحاً للشرب أو الري. </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r>
              <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يستخدم الغاز الطبيعى والفحم فى توليد </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الطاقة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الحرارية </a:t>
            </a:r>
            <a:r>
              <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التى </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تتم </a:t>
            </a:r>
            <a:r>
              <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بها </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عملية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تبخير الماء</a:t>
            </a:r>
            <a:r>
              <a:rPr lang="en-US"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663652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4913" y="117693"/>
            <a:ext cx="8352928" cy="6740307"/>
          </a:xfrm>
          <a:prstGeom prst="rect">
            <a:avLst/>
          </a:prstGeom>
        </p:spPr>
        <p:txBody>
          <a:bodyPr wrap="square">
            <a:spAutoFit/>
          </a:bodyPr>
          <a:lstStyle/>
          <a:p>
            <a:pPr algn="ctr" rtl="1"/>
            <a:r>
              <a:rPr lang="ar-EG" sz="28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أنواع ا</a:t>
            </a:r>
            <a:r>
              <a:rPr lang="ar-SA" sz="28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لتقطير </a:t>
            </a:r>
            <a:endParaRPr lang="ar-EG" sz="28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endParaRPr>
          </a:p>
          <a:p>
            <a:pPr algn="just" rtl="1"/>
            <a:r>
              <a:rPr lang="ar-SA"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التقطير العادي</a:t>
            </a:r>
            <a:endParaRPr lang="ar-EG"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يتم غلي الماء المالح في خزان ماء بدون ضغط. ويصعد بخار الماء إلى أعلى الخزان ويخرج عبر مسار موصل إلى المكثف الذي يقوم بتكثيف بخار الماء الذي يتحول إلى قطرات ماء يتم تجميعها في خزان الماء المقطر. وتستخدم هذه الطريقة في محطات التحلية ذات الطاقة الإنتاجية الصغيرة</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a:p>
            <a:pPr algn="just" rtl="1"/>
            <a:r>
              <a:rPr lang="ar-SA" sz="2400" b="1" u="sng"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التقطير الومضي متعدد </a:t>
            </a:r>
            <a:r>
              <a:rPr lang="ar-SA" sz="2400" b="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المراحل</a:t>
            </a:r>
            <a:r>
              <a:rPr lang="en-US" sz="2400" b="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 </a:t>
            </a:r>
            <a:endParaRPr lang="ar-EG" sz="2400" b="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في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هذه الطريقة تمر المياه المالحة بعد تسخينها إلى غرف متتالية </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ذات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ضغط منخفض فتحول المياه إلى بخار ماء يتم تكثيفه على أسطح باردة ويجمع ويعالج بكميات صالحة للشرب. وتستخدم هذه الطريقة في محطات التحلية ذات الطاقة الإنتاجية الكبيرة (30000 متر مكعب أي حوالي 8 ملايين </a:t>
            </a:r>
            <a:r>
              <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جالون </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مياه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يوميا).</a:t>
            </a:r>
            <a:endParaRPr lang="en-US"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a:p>
            <a:pPr algn="just" rtl="1"/>
            <a:r>
              <a:rPr lang="ar-SA" sz="2400" b="1" u="sng"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rPr>
              <a:t>التقطير متعدد المراحل (متعدد التأثير)</a:t>
            </a:r>
            <a:r>
              <a:rPr lang="en-US" sz="2400" b="1" u="sng"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rPr>
              <a:t>: </a:t>
            </a:r>
            <a:endParaRPr lang="ar-EG" sz="2400" b="1" u="sng"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rPr>
              <a:t>تقوم </a:t>
            </a:r>
            <a:r>
              <a:rPr lang="ar-SA" sz="2400" b="1"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rPr>
              <a:t>المقطرات المتعددة التأثيرات بالاستفادة من الأبخرة المتصاعدة من المبخر الأول للتكثف في المبخر الثاني. وعليه، تستخدم حرارة التكثف في غلي الماء المالح في المبخر الثاني، وبالتالي فإن المبخر الثاني يعمل كمكثف للأبخرة القادمة من المبخر الأول ،وتصبح هذه الأبخرة في المبخر الثاني مثل مهمة بخار التسخين في المبخر الأول. وبالمثل، فإن المبخر الثالث يعمل كمكثف للمبخر الثاني وهكذا ويسمى كل مبخر في تلك السلسة بالتأثير</a:t>
            </a:r>
            <a:r>
              <a:rPr lang="en-US" sz="2400" b="1"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946153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1844" y="1268760"/>
            <a:ext cx="7380312" cy="1200329"/>
          </a:xfrm>
          <a:prstGeom prst="rect">
            <a:avLst/>
          </a:prstGeom>
        </p:spPr>
        <p:txBody>
          <a:bodyPr wrap="square">
            <a:spAutoFit/>
          </a:bodyPr>
          <a:lstStyle/>
          <a:p>
            <a:pPr algn="just" rtl="1"/>
            <a:r>
              <a:rPr lang="en-US" dirty="0"/>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تعتمد هذه الطريقة على الاستفادة من الطاقة الشمسية في تسخين المياه المالحة حتى درجة التبخر ثم يتم تكثيفها على أسطح باردة وتجمع في مواسير</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Rectangle 2"/>
          <p:cNvSpPr/>
          <p:nvPr/>
        </p:nvSpPr>
        <p:spPr>
          <a:xfrm>
            <a:off x="395536" y="2996952"/>
            <a:ext cx="7992888" cy="2062103"/>
          </a:xfrm>
          <a:prstGeom prst="rect">
            <a:avLst/>
          </a:prstGeom>
        </p:spPr>
        <p:txBody>
          <a:bodyPr wrap="square">
            <a:spAutoFit/>
          </a:bodyPr>
          <a:lstStyle/>
          <a:p>
            <a:pPr algn="ctr"/>
            <a:r>
              <a:rPr lang="ar-SA" sz="32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الاعشاب </a:t>
            </a:r>
            <a:r>
              <a:rPr lang="ar-SA" sz="32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البحرية والحشائش</a:t>
            </a:r>
            <a:endParaRPr lang="en-US" sz="32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a:p>
            <a:pPr algn="just" rtl="1"/>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تقدم تلك النباتات للبشر الكثير من المنافع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مثل</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الجيلاتين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والجلي وحمض الالجنك وأملاحه الذي يدخل في الكثير من الصناعة كتنقية السكر والصباغة وصناعات الايس كريم والتصوير والسيراميك ومساحيق أدوات التجميل وفي صنع الاجار الذي تتغذي عليه البكتريا في المزارع</a:t>
            </a:r>
            <a:r>
              <a:rPr lang="en-US" dirty="0"/>
              <a:t>.</a:t>
            </a:r>
          </a:p>
        </p:txBody>
      </p:sp>
      <p:sp>
        <p:nvSpPr>
          <p:cNvPr id="4" name="Rectangle 3"/>
          <p:cNvSpPr/>
          <p:nvPr/>
        </p:nvSpPr>
        <p:spPr>
          <a:xfrm>
            <a:off x="2293972" y="435255"/>
            <a:ext cx="4556055" cy="584775"/>
          </a:xfrm>
          <a:prstGeom prst="rect">
            <a:avLst/>
          </a:prstGeom>
        </p:spPr>
        <p:txBody>
          <a:bodyPr wrap="none">
            <a:spAutoFit/>
          </a:bodyPr>
          <a:lstStyle/>
          <a:p>
            <a:pPr algn="ctr"/>
            <a:r>
              <a:rPr lang="ar-SA" sz="32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التقطير باستخدام الطاقة الشمسية</a:t>
            </a:r>
            <a:endParaRPr lang="en-US" sz="3200" dirty="0">
              <a:solidFill>
                <a:srgbClr val="0000FF"/>
              </a:solidFill>
            </a:endParaRPr>
          </a:p>
        </p:txBody>
      </p:sp>
    </p:spTree>
    <p:extLst>
      <p:ext uri="{BB962C8B-B14F-4D97-AF65-F5344CB8AC3E}">
        <p14:creationId xmlns:p14="http://schemas.microsoft.com/office/powerpoint/2010/main" val="182514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89679"/>
            <a:ext cx="8568952" cy="6432530"/>
          </a:xfrm>
          <a:prstGeom prst="rect">
            <a:avLst/>
          </a:prstGeom>
        </p:spPr>
        <p:txBody>
          <a:bodyPr wrap="square">
            <a:spAutoFit/>
          </a:bodyPr>
          <a:lstStyle/>
          <a:p>
            <a:pPr algn="ctr" rtl="1"/>
            <a:r>
              <a:rPr lang="ar-SA"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الموارد غير المتجددة</a:t>
            </a:r>
            <a:endParaRPr lang="en-US"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a:lnSpc>
                <a:spcPct val="150000"/>
              </a:lnSpc>
              <a:buFont typeface="Wingdings" pitchFamily="2" charset="2"/>
              <a:buChar char="§"/>
            </a:pP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تشمل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البترول والغاز الطبيعي وهما من المصادر الحيوية </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للإنسان</a:t>
            </a:r>
            <a:r>
              <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 </a:t>
            </a:r>
            <a:endPar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a:p>
            <a:pPr marL="342900" indent="-342900" algn="just" rtl="1">
              <a:lnSpc>
                <a:spcPct val="150000"/>
              </a:lnSpc>
              <a:buFont typeface="Wingdings" pitchFamily="2" charset="2"/>
              <a:buChar char="§"/>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من المعروف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أن البترول والغاز الطبيعي يتكون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نتيجة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تحلل العناصر المترسبة فوق القاع بعد موت الكائنات فتلجأ البكتريا إلي تحللها في غياب الأكسجين فينتج الغاز الطبيعي والبترول وتتوالي عملية الترسيب وتتراكم الرواسب فوق بعضها وتندمج وتطرد الماء وتتحرك تلك السوائل الي صخر مسامي رملي فيمسك بتلك السوائل في مسامة عندئذ يتم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استخراجه</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a:p>
            <a:pPr marL="342900" indent="-342900" algn="just" rtl="1">
              <a:lnSpc>
                <a:spcPct val="150000"/>
              </a:lnSpc>
              <a:buFont typeface="Wingdings" pitchFamily="2" charset="2"/>
              <a:buChar char="§"/>
            </a:pP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يوجد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البترول بكثرة في البحر الاحمر والخليج العربي خاصة في خليج </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السويس</a:t>
            </a:r>
            <a:endPar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a:p>
            <a:pPr marL="342900" indent="-342900" algn="just" rtl="1">
              <a:lnSpc>
                <a:spcPct val="150000"/>
              </a:lnSpc>
              <a:buFont typeface="Wingdings" pitchFamily="2" charset="2"/>
              <a:buChar char="§"/>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كذلك تمتليء قيعان</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البحار والمحيطات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بكثير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من المعادن التي بدأ الكثير ينتبه اليها الان فتوجد في قيعان المحيطات والبحار مناطق غنية جدا بالمعادن مثل عقد المنجنيز</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0619021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61831" y="2967335"/>
            <a:ext cx="6420348" cy="923330"/>
          </a:xfrm>
          <a:prstGeom prst="rect">
            <a:avLst/>
          </a:prstGeom>
          <a:noFill/>
        </p:spPr>
        <p:txBody>
          <a:bodyPr wrap="none" lIns="91440" tIns="45720" rIns="91440" bIns="45720">
            <a:spAutoFit/>
          </a:bodyPr>
          <a:lstStyle/>
          <a:p>
            <a:pPr algn="ctr"/>
            <a:r>
              <a:rPr lang="ar-EG" sz="5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نشكركم على حسن الاستماع</a:t>
            </a:r>
            <a:endParaRPr lang="en-US" sz="5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624375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623764224"/>
              </p:ext>
            </p:extLst>
          </p:nvPr>
        </p:nvGraphicFramePr>
        <p:xfrm>
          <a:off x="1475656" y="126876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4653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20688"/>
            <a:ext cx="8424936" cy="5632311"/>
          </a:xfrm>
          <a:prstGeom prst="rect">
            <a:avLst/>
          </a:prstGeom>
        </p:spPr>
        <p:txBody>
          <a:bodyPr wrap="square">
            <a:spAutoFit/>
          </a:bodyPr>
          <a:lstStyle/>
          <a:p>
            <a:pPr algn="ctr" rtl="1"/>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الموارد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المتجدده</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ctr" rtl="1"/>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طاقة المد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والجزر</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a:buFont typeface="Wingdings" pitchFamily="2" charset="2"/>
              <a:buChar char="v"/>
            </a:pP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هي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نوع من  طاقة الحركة</a:t>
            </a:r>
            <a:r>
              <a:rPr lang="en-US"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التي تكون مخزونة في التيارات الناتجة عن </a:t>
            </a:r>
            <a:r>
              <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حركة المد والجزر والتى </a:t>
            </a:r>
            <a:r>
              <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تنشأ بتأثير </a:t>
            </a:r>
            <a:r>
              <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قوى جاذبية الشمس والقمر.</a:t>
            </a:r>
          </a:p>
          <a:p>
            <a:pPr marL="342900" indent="-342900" algn="just" rtl="1">
              <a:buFont typeface="Wingdings" pitchFamily="2" charset="2"/>
              <a:buChar char="v"/>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بدأت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الكثير من الدول الساحلية الاستفادة من هذه الطاقة الحركية لتوليد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الطاقه الكهربائيه ويساعد ذلك فى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تخفيف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الضغط عن محطات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إنتاج الطاقه باستخدام الفحم أو البترول</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والنتيجة تخفيف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نسب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التلوث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a:p>
            <a:pPr marL="342900" indent="-342900" algn="just" rtl="1">
              <a:buFont typeface="Wingdings" pitchFamily="2" charset="2"/>
              <a:buChar char="v"/>
            </a:pP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نظراً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لأن العالم يعتمد على 90% من طاقته الكهربائية على المصادر التقليدية بدأ العالم بأسره يتطلع إلى مصادر بديلة للطاقة التقليدية (الفحم – البترول – الغاز الطبيعى) </a:t>
            </a:r>
            <a:r>
              <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على أن تكون </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طاقة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نظيفة ومتجددة فكانت هذه التطلعات إلى المصادر المتاحة حولنا وهي </a:t>
            </a:r>
            <a:r>
              <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الشمس والرياح ومياه البحار والمحيطات.</a:t>
            </a:r>
          </a:p>
          <a:p>
            <a:pPr marL="342900" indent="-342900" algn="just" rtl="1">
              <a:buFont typeface="Wingdings" pitchFamily="2" charset="2"/>
              <a:buChar char="v"/>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من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الدول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التي كانت سباقة إلى استعمال هذه التقنية الحديثة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فرنسا وبريطانيا.</a:t>
            </a:r>
          </a:p>
          <a:p>
            <a:pPr marL="342900" indent="-342900" algn="just" rtl="1">
              <a:buFont typeface="Wingdings" pitchFamily="2" charset="2"/>
              <a:buChar char="v"/>
            </a:pP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كان </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تركيز على </a:t>
            </a:r>
            <a:r>
              <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توليد الطاقه عند </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مصبات</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الانهار. </a:t>
            </a:r>
          </a:p>
          <a:p>
            <a:pPr marL="342900" indent="-342900" algn="just" rtl="1">
              <a:buFont typeface="Wingdings" pitchFamily="2" charset="2"/>
              <a:buChar char="v"/>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في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التسعينيات تم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توليد الطاقه الكهربيه من خلال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انتشار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الأسيجة المدية في القنوات بين الجزر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الصغيرة.</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392574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97346"/>
            <a:ext cx="7920880" cy="6401753"/>
          </a:xfrm>
          <a:prstGeom prst="rect">
            <a:avLst/>
          </a:prstGeom>
        </p:spPr>
        <p:txBody>
          <a:bodyPr wrap="square">
            <a:spAutoFit/>
          </a:bodyPr>
          <a:lstStyle/>
          <a:p>
            <a:pPr rtl="1"/>
            <a:r>
              <a:rPr lang="ar-SA" dirty="0">
                <a:solidFill>
                  <a:srgbClr val="FF0000"/>
                </a:solidFill>
              </a:rPr>
              <a:t> </a:t>
            </a:r>
            <a:endParaRPr lang="en-US" dirty="0">
              <a:solidFill>
                <a:srgbClr val="FF0000"/>
              </a:solidFill>
            </a:endParaRPr>
          </a:p>
          <a:p>
            <a:pPr algn="ctr" rtl="1"/>
            <a:r>
              <a:rPr lang="ar-SA" sz="32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طرق </a:t>
            </a:r>
            <a:r>
              <a:rPr lang="ar-SA" sz="32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الاستغلال</a:t>
            </a:r>
            <a:endParaRPr lang="ar-EG" sz="32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a:p>
            <a:pPr algn="ctr" rtl="1"/>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توجد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طريقتان أساسيتان لتوليد الطاقة الكهربائية باستغلال ظاهرة المد والجزر</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en-US"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a:p>
            <a:pPr lvl="0" algn="just" rtl="1"/>
            <a:r>
              <a:rPr lang="ar-SA" sz="2400" b="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طريقة </a:t>
            </a:r>
            <a:r>
              <a:rPr lang="ar-SA" sz="2400" b="1" u="sng"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بناء </a:t>
            </a:r>
            <a:r>
              <a:rPr lang="ar-SA" sz="2400" b="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السدود</a:t>
            </a:r>
            <a:r>
              <a:rPr lang="ar-EG" sz="2400" b="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a:t>
            </a:r>
          </a:p>
          <a:p>
            <a:pPr lvl="0" algn="just" rtl="1"/>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يتم بناء</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السد للتحكم في التيارات الناتجة عن المد والجزر وتوجيه هذه التيارات بطريقة تمر في فتحات التوربينات أو المراوح</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وهى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شبيهة بالمرواح التي تستخدم لتوليد الطاقة من الريح</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a:p>
            <a:pPr algn="just" rtl="1"/>
            <a:r>
              <a:rPr lang="ar-EG" sz="2400" b="1" dirty="0" smtClean="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يعتمد </a:t>
            </a:r>
            <a:r>
              <a:rPr lang="ar-SA" sz="2400" b="1" dirty="0" smtClean="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استخدام </a:t>
            </a:r>
            <a:r>
              <a:rPr lang="ar-SA" sz="2400" b="1" dirty="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هذه التكنولوجيا </a:t>
            </a:r>
            <a:r>
              <a:rPr lang="ar-SA" sz="2400" b="1" dirty="0" smtClean="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على </a:t>
            </a:r>
            <a:r>
              <a:rPr lang="ar-SA" sz="2400" b="1" dirty="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وجود الأماكن المناسبة عند مصبات الأنهار </a:t>
            </a:r>
            <a:r>
              <a:rPr lang="ar-SA" sz="2400" b="1" dirty="0" smtClean="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أو </a:t>
            </a:r>
            <a:r>
              <a:rPr lang="ar-SA" sz="2400" b="1" dirty="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في مضايق </a:t>
            </a:r>
            <a:r>
              <a:rPr lang="ar-SA" sz="2400" b="1" dirty="0" smtClean="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البحار</a:t>
            </a:r>
            <a:r>
              <a:rPr lang="ar-EG" sz="2400" b="1" dirty="0" smtClean="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a:t>
            </a:r>
          </a:p>
          <a:p>
            <a:pPr algn="just" rtl="1"/>
            <a:r>
              <a:rPr lang="ar-SA" sz="2400" b="1" u="sng"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طريقة الأبراج : </a:t>
            </a:r>
            <a:endParaRPr lang="ar-EG" sz="2400" b="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تعتمد على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تثبيت مروحة أو مروحتان على برج متين بحيث تكون تلك المراوح تحت سطح الماء. </a:t>
            </a:r>
            <a:endParaRPr lang="en-US"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تتحول</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طاقة حركة </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المروحة بواسطة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المولد الكهربائى</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إلى كهرباء. </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r>
              <a:rPr lang="ar-EG" sz="2400" b="1" dirty="0" smtClean="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مميزات هذه الطريقه :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تستغل </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هذه</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الطريقة التيارات المائية، ولا تشكل الأبراج عائقا بحريا ً كما في حالة بناء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السدود</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لهذا فهي أنسب من ناحية المحافظة على البيئة</a:t>
            </a:r>
            <a:r>
              <a:rPr lang="en-US" sz="2400" dirty="0">
                <a:solidFill>
                  <a:srgbClr val="00B0F0"/>
                </a:solidFill>
              </a:rPr>
              <a:t>.</a:t>
            </a:r>
          </a:p>
          <a:p>
            <a:pPr algn="just" rtl="1"/>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06113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7470" y="71977"/>
            <a:ext cx="8597017" cy="6311343"/>
          </a:xfrm>
          <a:prstGeom prst="rect">
            <a:avLst/>
          </a:prstGeom>
        </p:spPr>
        <p:txBody>
          <a:bodyPr wrap="square">
            <a:spAutoFit/>
          </a:bodyPr>
          <a:lstStyle/>
          <a:p>
            <a:pPr algn="ctr" rtl="1">
              <a:lnSpc>
                <a:spcPct val="150000"/>
              </a:lnSpc>
            </a:pPr>
            <a:r>
              <a:rPr lang="ar-SA" sz="32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شروط الاستخدام</a:t>
            </a:r>
            <a:endParaRPr lang="en-US" sz="32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marL="342900" indent="-342900" algn="just" rtl="1">
              <a:lnSpc>
                <a:spcPct val="150000"/>
              </a:lnSpc>
              <a:buFont typeface="Wingdings" pitchFamily="2" charset="2"/>
              <a:buChar char="q"/>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لا يقل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ارتفاع المد والجزر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عن 5</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متراً</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ولذلك يوجد في العالم ١٠٠ موقع يتوفر فيها هذا الشرط. </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a:lnSpc>
                <a:spcPct val="150000"/>
              </a:lnSpc>
              <a:buFont typeface="Wingdings" pitchFamily="2" charset="2"/>
              <a:buChar char="q"/>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يؤدى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استخدام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هذه التقنية في المياه المالحة </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إلى ت</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عرض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القطع المعدنية المستخدمة إلى </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التلف</a:t>
            </a:r>
            <a:r>
              <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وبالتالي لا بد من العناية والصيانة الدائمة وهذا ما قد يرفع من تكلفة الانتاج  وبالتالي تدني الربح</a:t>
            </a:r>
            <a:r>
              <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a:t>
            </a:r>
          </a:p>
          <a:p>
            <a:pPr marL="342900" indent="-342900" algn="just" rtl="1">
              <a:lnSpc>
                <a:spcPct val="150000"/>
              </a:lnSpc>
              <a:buFont typeface="Wingdings" pitchFamily="2" charset="2"/>
              <a:buChar char="q"/>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هذه الطاقة تحظى بتصنيف </a:t>
            </a:r>
            <a:r>
              <a:rPr lang="ar-SA" sz="2400" b="1" u="sng" dirty="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"صديق للبيئة"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فهي لا تصدر اي غازات أو مخلفات سامة كما أنها تاخذ بعين الاعتبار الثروة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السمكية</a:t>
            </a:r>
            <a:r>
              <a:rPr lang="en-US"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lnSpc>
                <a:spcPct val="150000"/>
              </a:lnSpc>
            </a:pPr>
            <a:r>
              <a:rPr lang="ar-SA" sz="2400" b="1" u="sng"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من الاخطار التي يتعرض لها السمك </a:t>
            </a:r>
            <a:r>
              <a:rPr lang="en-US" sz="2400" b="1" u="sng"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a:t>
            </a:r>
            <a:endParaRPr lang="en-US" sz="2400" b="1" u="sng"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endParaRPr>
          </a:p>
          <a:p>
            <a:pPr marL="342900" lvl="0" indent="-342900" algn="just" rtl="1">
              <a:lnSpc>
                <a:spcPct val="150000"/>
              </a:lnSpc>
              <a:buFont typeface="Wingdings" pitchFamily="2" charset="2"/>
              <a:buChar char="v"/>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انخفاض الضغط</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lvl="0" indent="-342900" algn="just" rtl="1">
              <a:lnSpc>
                <a:spcPct val="150000"/>
              </a:lnSpc>
              <a:buFont typeface="Wingdings" pitchFamily="2" charset="2"/>
              <a:buChar char="v"/>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الاصطدام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بالمراوح</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987946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5846"/>
            <a:ext cx="8640960" cy="4955203"/>
          </a:xfrm>
          <a:prstGeom prst="rect">
            <a:avLst/>
          </a:prstGeom>
        </p:spPr>
        <p:txBody>
          <a:bodyPr wrap="square">
            <a:spAutoFit/>
          </a:bodyPr>
          <a:lstStyle/>
          <a:p>
            <a:pPr algn="ctr" rtl="1"/>
            <a:r>
              <a:rPr lang="ar-SA" sz="2800" b="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الثروة </a:t>
            </a:r>
            <a:r>
              <a:rPr lang="ar-SA" sz="2800" b="1"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السمكية </a:t>
            </a:r>
            <a:endParaRPr lang="en-US" sz="2800" b="1"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endParaRPr>
          </a:p>
          <a:p>
            <a:pPr marL="342900" indent="-342900" algn="just" rtl="1">
              <a:buFont typeface="Courier New" pitchFamily="49" charset="0"/>
              <a:buChar char="o"/>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يوجد فى البحار والمحيطات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أكثر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من ربع مليون نوع من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الأسماك</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يبلغ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نصيب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البحر الأحمر منها 1280 نوع والخليج العربي 542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نوع</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a:p>
            <a:pPr marL="342900" indent="-342900" algn="just" rtl="1">
              <a:buFont typeface="Courier New" pitchFamily="49" charset="0"/>
              <a:buChar char="o"/>
            </a:pPr>
            <a:r>
              <a:rPr lang="ar-SA" sz="2400" b="1" dirty="0" smtClean="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تعتبر</a:t>
            </a:r>
            <a:r>
              <a:rPr lang="ar-SA" sz="2400" b="1" dirty="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 الأسماك احد مصادر البروتين 6-7 % وتشكل حوالي 17 % من البروتين الحيواني وبها أحماض دهنية وفيتامينات وتقي لحوم الأسماك الإنسان من كثير من الأمراض كضغط الدم وانخفاض نسبة الكوليسترول بها</a:t>
            </a:r>
            <a:r>
              <a:rPr lang="en-US" sz="2400" b="1" dirty="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a:t>
            </a:r>
          </a:p>
          <a:p>
            <a:pPr marL="342900" indent="-342900" algn="just" rtl="1">
              <a:buFont typeface="Courier New" pitchFamily="49" charset="0"/>
              <a:buChar char="o"/>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تشمل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الثروة السمكية عددا كبيراً من مجموعات الحيوانات المائية المختلفة، وعدداً كبيراً من الأنواع في كل مجموعة. </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a:buFont typeface="Courier New" pitchFamily="49" charset="0"/>
              <a:buChar char="o"/>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تمتاز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البيئة البحرية، مثل البيئات الأخرى، بوجود نوع من التوازن بين كل مكونات البيئة. وتعتبر الثروة السمكية من أهم المصادر الطبيعية التي استغلها الإنسان كمصدر للطعام. </a:t>
            </a:r>
            <a:endPar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marL="342900" indent="-342900" algn="just" rtl="1">
              <a:buFont typeface="Courier New" pitchFamily="49" charset="0"/>
              <a:buChar char="o"/>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منذ زمن قريب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تحول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جزء كبير من إنتاج المصائد السمكية في بقاع مختلفة من العالم إلى مواد خام لصناعات أخرى.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Rectangle 2"/>
          <p:cNvSpPr/>
          <p:nvPr/>
        </p:nvSpPr>
        <p:spPr>
          <a:xfrm>
            <a:off x="359532" y="5325974"/>
            <a:ext cx="8424936" cy="1200329"/>
          </a:xfrm>
          <a:prstGeom prst="rect">
            <a:avLst/>
          </a:prstGeom>
        </p:spPr>
        <p:txBody>
          <a:bodyPr wrap="square">
            <a:spAutoFit/>
          </a:bodyPr>
          <a:lstStyle/>
          <a:p>
            <a:pPr marL="342900" indent="-342900" algn="just" rtl="1">
              <a:buFont typeface="Courier New" pitchFamily="49" charset="0"/>
              <a:buChar char="o"/>
            </a:pPr>
            <a:r>
              <a:rPr lang="ar-SA" sz="2400" b="1" u="sng" dirty="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rPr>
              <a:t>وتتأثر الثروة السمكية بأمرين، هما</a:t>
            </a:r>
            <a:r>
              <a:rPr lang="ar-SA" sz="2400" b="1" u="sng" dirty="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rPr>
              <a:t>:</a:t>
            </a:r>
            <a:endParaRPr lang="ar-EG" sz="2400" b="1" u="sng" dirty="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endParaRPr>
          </a:p>
          <a:p>
            <a:pPr marL="342900" indent="-342900" algn="just" rtl="1">
              <a:buFont typeface="Wingdings" pitchFamily="2" charset="2"/>
              <a:buChar char="ü"/>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العوامل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الطبيعية</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a:buFont typeface="Wingdings" pitchFamily="2" charset="2"/>
              <a:buChar char="ü"/>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نشاط الإنسان</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65453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784976" cy="6432530"/>
          </a:xfrm>
          <a:prstGeom prst="rect">
            <a:avLst/>
          </a:prstGeom>
        </p:spPr>
        <p:txBody>
          <a:bodyPr wrap="square">
            <a:spAutoFit/>
          </a:bodyPr>
          <a:lstStyle/>
          <a:p>
            <a:pPr algn="ctr" rtl="1"/>
            <a:r>
              <a:rPr lang="ar-SA" sz="2800" b="1" dirty="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rPr>
              <a:t>التوزيع الجغرافى لمصايد </a:t>
            </a:r>
            <a:r>
              <a:rPr lang="ar-SA" sz="2800" b="1" dirty="0" smtClean="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rPr>
              <a:t>الأسماك</a:t>
            </a:r>
            <a:endParaRPr lang="ar-EG" sz="2800" b="1" dirty="0" smtClean="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endParaRPr>
          </a:p>
          <a:p>
            <a:pPr marL="342900" indent="-342900" algn="just" rtl="1">
              <a:buFont typeface="Wingdings" pitchFamily="2" charset="2"/>
              <a:buChar char="§"/>
            </a:pP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هى مصدر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أغلب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محصول السمك التجاري في العالم (83 مليون طن متري</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a:p>
            <a:pPr marL="342900" indent="-342900" algn="just" rtl="1">
              <a:buFont typeface="Wingdings" pitchFamily="2" charset="2"/>
              <a:buChar char="§"/>
            </a:pP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يؤخذ 80% من الحصاد العالمي الإجمالي السنوي من البحار ويشمل ذلك الرقم إنتاج مزارع السمك البحرية. </a:t>
            </a:r>
            <a:endPar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a:p>
            <a:pPr marL="342900" indent="-342900" algn="just" rtl="1">
              <a:buFont typeface="Wingdings" pitchFamily="2" charset="2"/>
              <a:buChar char="§"/>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يأتي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كل محصول السمك البحري تقريبًا من المياه القريبة من سواحل البحار خاصة المياة الضحلة فوق الرف القاري وهو الأراضي المنتشرة على سواحل القارات ويمتد أحيانًا لمسافات بعيدة داخل البحر، وهو مناطق لا يزيد عمقها عن 100 قامة.</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a:buFont typeface="Wingdings" pitchFamily="2" charset="2"/>
              <a:buChar char="§"/>
            </a:pPr>
            <a:r>
              <a:rPr lang="ar-SA" sz="2400" b="1" dirty="0" smtClean="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تؤخذ </a:t>
            </a:r>
            <a:r>
              <a:rPr lang="ar-SA" sz="2400" b="1" dirty="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كمية كبيرة من الأسماك من نطاق الرف القاري من مناطق تقليب المياه، ويحدث هذا التقليب خلال مواسم معينة عندما تقذف الرياح بالمياه السطحية قرب السواحل إلى الشواطئ </a:t>
            </a:r>
            <a:r>
              <a:rPr lang="ar-EG" sz="2400" b="1" dirty="0" smtClean="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و</a:t>
            </a:r>
            <a:r>
              <a:rPr lang="ar-SA" sz="2400" b="1" dirty="0" smtClean="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ترتفع </a:t>
            </a:r>
            <a:r>
              <a:rPr lang="ar-SA" sz="2400" b="1" dirty="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المياه التحتية الباردة الغنية </a:t>
            </a:r>
            <a:r>
              <a:rPr lang="ar-EG" sz="2400" b="1" dirty="0" smtClean="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بالمغذيات</a:t>
            </a:r>
            <a:r>
              <a:rPr lang="ar-SA" sz="2400" b="1" dirty="0" smtClean="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إلى السطح بالقرب من </a:t>
            </a:r>
            <a:r>
              <a:rPr lang="ar-SA" sz="2400" b="1" dirty="0" smtClean="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الساحل</a:t>
            </a:r>
            <a:r>
              <a:rPr lang="ar-EG" sz="2400" b="1" dirty="0" smtClean="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 ، </a:t>
            </a:r>
            <a:r>
              <a:rPr lang="ar-SA" sz="2400" b="1" dirty="0" smtClean="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ويهيء </a:t>
            </a:r>
            <a:r>
              <a:rPr lang="ar-SA" sz="2400" b="1" dirty="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تقليب المياه التحتية طعاماً لنمو النباتات والحيوانات الدقيقة التي يتغذى بها السمك، وبذلك يشجع نمو أعداد كبيرة من </a:t>
            </a:r>
            <a:r>
              <a:rPr lang="ar-SA" sz="2400" b="1" dirty="0" smtClean="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السمك</a:t>
            </a:r>
            <a:endParaRPr lang="ar-EG" sz="2400" b="1" dirty="0" smtClean="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endParaRPr>
          </a:p>
          <a:p>
            <a:pPr marL="342900" indent="-342900" algn="just" rtl="1">
              <a:buFont typeface="Wingdings" pitchFamily="2" charset="2"/>
              <a:buChar char="§"/>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يحدث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تقليب المياه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على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طول سواحل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بيرو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وسواحل غربي أمريكا الشمالية في الشمال الغربي والجنوب الغربي من إفريقيا والصومال وشبه الجزيرة العربية وقارة أنتاركتيكا.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a:buFont typeface="Wingdings" pitchFamily="2" charset="2"/>
              <a:buChar char="§"/>
            </a:pP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ومن بين مصايد تقليب المياه </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ت</a:t>
            </a:r>
            <a:r>
              <a:rPr lang="ar-EG"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ع</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د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مصايد بيرو أكثرها شهرة بحيث يؤدي تيار بيرو البارد إلى تقليب ينتج عنه زيادة ضخمة في السمك المتاح </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للصيد</a:t>
            </a:r>
            <a:r>
              <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743602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748" y="332656"/>
            <a:ext cx="8424936" cy="6494085"/>
          </a:xfrm>
          <a:prstGeom prst="rect">
            <a:avLst/>
          </a:prstGeom>
        </p:spPr>
        <p:txBody>
          <a:bodyPr wrap="square">
            <a:spAutoFit/>
          </a:bodyPr>
          <a:lstStyle/>
          <a:p>
            <a:pPr algn="ctr" rtl="1"/>
            <a:r>
              <a:rPr lang="ar-SA"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مصايد المحيط </a:t>
            </a:r>
            <a:r>
              <a:rPr lang="ar-SA" sz="32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الأطلسي</a:t>
            </a:r>
            <a:endParaRPr lang="ar-EG"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a:buFont typeface="Wingdings" pitchFamily="2" charset="2"/>
              <a:buChar char="§"/>
            </a:pP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يأتي أكثر من ثلث محصول السمك البحري في العالم من المحيط الأطلسي.</a:t>
            </a:r>
            <a:endParaRPr lang="ar-EG"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a:p>
            <a:pPr marL="342900" indent="-342900" algn="just" rtl="1">
              <a:buFont typeface="Wingdings" pitchFamily="2" charset="2"/>
              <a:buChar char="§"/>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يعد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شمال الأطلسي أكثر المناطق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إنتا</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جا.</a:t>
            </a:r>
          </a:p>
          <a:p>
            <a:pPr algn="just" rtl="1"/>
            <a:r>
              <a:rPr lang="ar-SA" sz="2400" b="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المصايد </a:t>
            </a:r>
            <a:r>
              <a:rPr lang="ar-SA" sz="2400" b="1" u="sng"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الرئيسية في </a:t>
            </a:r>
            <a:r>
              <a:rPr lang="ar-SA" sz="2400" b="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الأطلسي</a:t>
            </a:r>
            <a:r>
              <a:rPr lang="ar-EG" sz="2400" b="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a:t>
            </a:r>
          </a:p>
          <a:p>
            <a:pPr marL="342900" indent="-342900" algn="just" rtl="1">
              <a:buFont typeface="Wingdings" pitchFamily="2" charset="2"/>
              <a:buChar char="ü"/>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المياه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الساحلية من نيوفوندلاند في كندا إلى نيوإنجلاند في الولايات المتحدة والضفاف الكبرى (امتداد من المياه الضحلة جنوب شرق نيوفوندلاند</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وت</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عد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الضفاف الكبرى والمياه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في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شمال غربي المحيط الأطلسي من أحسن مناطق صيد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سمك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في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العالم</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a:p>
            <a:pPr marL="342900" indent="-342900" algn="just" rtl="1">
              <a:buFont typeface="Wingdings" pitchFamily="2" charset="2"/>
              <a:buChar char="ü"/>
            </a:pPr>
            <a:r>
              <a:rPr lang="ar-EG" sz="2400" b="1" dirty="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تعتبر </a:t>
            </a:r>
            <a:r>
              <a:rPr lang="ar-SA" sz="2400" b="1" dirty="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كندا أكبرمنتج عالمي لسمك الرنجة </a:t>
            </a:r>
            <a:r>
              <a:rPr lang="ar-EG" sz="2400" b="1" dirty="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فى المحيط </a:t>
            </a:r>
            <a:r>
              <a:rPr lang="ar-SA" sz="2400" b="1" dirty="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الأطلسي</a:t>
            </a:r>
            <a:r>
              <a:rPr lang="en-US" sz="2400" b="1" dirty="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a:t>
            </a:r>
          </a:p>
          <a:p>
            <a:pPr marL="342900" indent="-342900" algn="just" rtl="1">
              <a:buFont typeface="Wingdings" pitchFamily="2" charset="2"/>
              <a:buChar char="ü"/>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يعد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خليج المكسيك امتدادًا للمحيط الأطلسي، ومنطقة خصبة لصناعة صيد السمك في الولايات المتحدة</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a:buFont typeface="Wingdings" pitchFamily="2" charset="2"/>
              <a:buChar char="ü"/>
            </a:pPr>
            <a:r>
              <a:rPr lang="ar-SA" sz="2400" b="1" dirty="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وهنالك عدة مناطق غنية أخرى في المحيط الأطلسي تشمل شمال شرق المحيط الأطلسي بالقرب من أيسلندا والمملكة المتحدة وجنوب غرب الأطلسي بالقرب من الأرجنتين والبرازيل. </a:t>
            </a:r>
            <a:endParaRPr lang="ar-EG" sz="2400" b="1" dirty="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endParaRPr>
          </a:p>
          <a:p>
            <a:pPr marL="342900" indent="-342900" algn="just" rtl="1">
              <a:buFont typeface="Wingdings" pitchFamily="2" charset="2"/>
              <a:buChar char="ü"/>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المياه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حول الجزر البريطانية ضحلة إلى حد كبير داخل حدود الرف القاري.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ولكل من المملكة المتحدة وجمهورية أيرلندا أساطيل صيد يعمل فيها نحو 30,000 نسمة</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928507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48680"/>
            <a:ext cx="8280920" cy="5816977"/>
          </a:xfrm>
          <a:prstGeom prst="rect">
            <a:avLst/>
          </a:prstGeom>
        </p:spPr>
        <p:txBody>
          <a:bodyPr wrap="square">
            <a:spAutoFit/>
          </a:bodyPr>
          <a:lstStyle/>
          <a:p>
            <a:pPr algn="ctr" rtl="1">
              <a:lnSpc>
                <a:spcPct val="150000"/>
              </a:lnSpc>
            </a:pPr>
            <a:r>
              <a:rPr lang="ar-SA"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مصايد المحيط الهادئ والمحيط الهندي</a:t>
            </a:r>
            <a:endPar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a:lnSpc>
                <a:spcPct val="150000"/>
              </a:lnSpc>
              <a:buFont typeface="Arial" pitchFamily="34" charset="0"/>
              <a:buChar char="•"/>
            </a:pPr>
            <a:r>
              <a:rPr lang="ar-EG" sz="2400" b="1" dirty="0" smtClean="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يعتبر </a:t>
            </a:r>
            <a:r>
              <a:rPr lang="ar-SA" sz="2400" b="1" dirty="0" smtClean="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المحيط </a:t>
            </a:r>
            <a:r>
              <a:rPr lang="ar-SA" sz="2400" b="1" dirty="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الهادئ </a:t>
            </a:r>
            <a:r>
              <a:rPr lang="ar-EG" sz="2400" b="1" dirty="0" smtClean="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ال</a:t>
            </a:r>
            <a:r>
              <a:rPr lang="ar-SA" sz="2400" b="1" dirty="0" smtClean="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مصدر </a:t>
            </a:r>
            <a:r>
              <a:rPr lang="ar-SA" sz="2400" b="1" dirty="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rPr>
              <a:t>لأكثر من نصف محصول الصيد البحري في العالم. </a:t>
            </a:r>
            <a:endParaRPr lang="ar-EG" sz="2400" b="1" dirty="0">
              <a:ln w="12700">
                <a:solidFill>
                  <a:schemeClr val="tx2">
                    <a:satMod val="155000"/>
                  </a:schemeClr>
                </a:solidFill>
                <a:prstDash val="solid"/>
              </a:ln>
              <a:solidFill>
                <a:srgbClr val="99FF33"/>
              </a:solidFill>
              <a:effectLst>
                <a:outerShdw blurRad="41275" dist="20320" dir="1800000" algn="tl" rotWithShape="0">
                  <a:srgbClr val="000000">
                    <a:alpha val="40000"/>
                  </a:srgbClr>
                </a:outerShdw>
              </a:effectLst>
            </a:endParaRPr>
          </a:p>
          <a:p>
            <a:pPr marL="342900" indent="-342900" algn="just" rtl="1">
              <a:lnSpc>
                <a:spcPct val="150000"/>
              </a:lnSpc>
              <a:buFont typeface="Arial" pitchFamily="34" charset="0"/>
              <a:buChar char="•"/>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تمثل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منطقة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شمال المحيط الهادئ أكثر المناطق إنتاجًا، وتشمل الأسماك الرئيسية المصيدة في بحر بيرنج وخليج ألاسكا والمناطـق الأخـرى في شمـال المحيط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الهاد</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ى</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سمك النازلي والبولوك وسمك السالمون وسمك موسى</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a:p>
            <a:pPr marL="342900" indent="-342900" algn="just" rtl="1">
              <a:lnSpc>
                <a:spcPct val="150000"/>
              </a:lnSpc>
              <a:buFont typeface="Arial" pitchFamily="34" charset="0"/>
              <a:buChar char="•"/>
            </a:pPr>
            <a:r>
              <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يوجد فى </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المحيط الهاد</a:t>
            </a:r>
            <a:r>
              <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ى</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عدد من المناطق </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الغزيرة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المصايد وتشمل </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مياه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جنوب شرقي المحيط </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الهاد</a:t>
            </a:r>
            <a:r>
              <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ى</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قرب ساحل أمريكا الجنوبية وسواحل </a:t>
            </a:r>
            <a:r>
              <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البحار المفتوحه </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غرب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المحيط </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الهاد</a:t>
            </a:r>
            <a:r>
              <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ى</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من إندونيسيا إلى اليابان. </a:t>
            </a:r>
            <a:endParaRPr lang="ar-EG"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a:p>
            <a:pPr marL="342900" indent="-342900" algn="just" rtl="1">
              <a:lnSpc>
                <a:spcPct val="150000"/>
              </a:lnSpc>
              <a:buFont typeface="Arial" pitchFamily="34" charset="0"/>
              <a:buChar char="•"/>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توجد</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المصايد قرب سواحل أمريكا الجنوبية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ويتم صيد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سمك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الانشوجة والنازلي والماكريل والسردين. </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1738513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965</Words>
  <Application>Microsoft Office PowerPoint</Application>
  <PresentationFormat>On-screen Show (4:3)</PresentationFormat>
  <Paragraphs>129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Dr.Azza</dc:creator>
  <cp:lastModifiedBy>Dr.Azza</cp:lastModifiedBy>
  <cp:revision>74</cp:revision>
  <dcterms:created xsi:type="dcterms:W3CDTF">2020-03-22T09:31:20Z</dcterms:created>
  <dcterms:modified xsi:type="dcterms:W3CDTF">2020-03-23T14:23:16Z</dcterms:modified>
</cp:coreProperties>
</file>